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57" r:id="rId2"/>
    <p:sldId id="268" r:id="rId3"/>
    <p:sldId id="269" r:id="rId4"/>
    <p:sldId id="259" r:id="rId5"/>
    <p:sldId id="409" r:id="rId6"/>
    <p:sldId id="258" r:id="rId7"/>
    <p:sldId id="427" r:id="rId8"/>
    <p:sldId id="429" r:id="rId9"/>
    <p:sldId id="457" r:id="rId10"/>
    <p:sldId id="466" r:id="rId11"/>
    <p:sldId id="467" r:id="rId12"/>
    <p:sldId id="460" r:id="rId13"/>
    <p:sldId id="468" r:id="rId14"/>
    <p:sldId id="446" r:id="rId15"/>
    <p:sldId id="469" r:id="rId16"/>
    <p:sldId id="442" r:id="rId17"/>
    <p:sldId id="470" r:id="rId18"/>
    <p:sldId id="471" r:id="rId19"/>
    <p:sldId id="472" r:id="rId20"/>
    <p:sldId id="474" r:id="rId21"/>
    <p:sldId id="475" r:id="rId22"/>
    <p:sldId id="476" r:id="rId23"/>
    <p:sldId id="479" r:id="rId24"/>
    <p:sldId id="498" r:id="rId25"/>
    <p:sldId id="497" r:id="rId26"/>
    <p:sldId id="495" r:id="rId27"/>
    <p:sldId id="496" r:id="rId28"/>
    <p:sldId id="499" r:id="rId29"/>
    <p:sldId id="494" r:id="rId30"/>
    <p:sldId id="493" r:id="rId31"/>
    <p:sldId id="487" r:id="rId32"/>
    <p:sldId id="501" r:id="rId33"/>
    <p:sldId id="503" r:id="rId34"/>
    <p:sldId id="345" r:id="rId35"/>
    <p:sldId id="39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0" autoAdjust="0"/>
    <p:restoredTop sz="94660"/>
  </p:normalViewPr>
  <p:slideViewPr>
    <p:cSldViewPr snapToGrid="0">
      <p:cViewPr>
        <p:scale>
          <a:sx n="128" d="100"/>
          <a:sy n="128" d="100"/>
        </p:scale>
        <p:origin x="800"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8:30:24.881"/>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7T18:30:27.053"/>
    </inkml:context>
    <inkml:brush xml:id="br0">
      <inkml:brushProperty name="width" value="0.1" units="cm"/>
      <inkml:brushProperty name="height" value="0.6" units="cm"/>
      <inkml:brushProperty name="color" value="#849398"/>
      <inkml:brushProperty name="inkEffects" value="pencil"/>
    </inkml:brush>
  </inkml:definitions>
  <inkml:trace contextRef="#ctx0" brushRef="#br0">2806 1177 16383,'-19'0'0,"-32"0"0,-24 0 0,-24 0 0,44 0 0,3 0 0,-11 0 0,-36 8 0,44-6 0,4 5 0,-2 1 0,-33 1 0,23 0 0,-3-2 0,30-7 0,0 0 0,11 0 0,12 0 0,8 0 0,0 0 0,0 0 0,-7 0 0,-3 0 0,-2 0 0,-3 0 0,10 0 0,-16 15 0,18-6 0,-15 17 0,16-9 0,-14 38 0,7-3 0,-1 31 0,15-12 0,4-21 0,23 10 0,19-6 0,29 12 0,-20-26 0,4-2 0,-3-6 0,4-2 0,26 4 0,4-3 0,-15-6 0,4-4 0,-6-5 0,5-3 0,-4-2 0,6 0 0,-4-3 0,2-2 0,-2-3 0,-12-2 0,-1-2 0,-2-2 0,1-2 0,6-3 0,2-2 0,2 2 0,-2-3 0,-9-8 0,-1-3 0,18-5 0,0-4 0,-12-2 0,1-8 0,-1-6 0,3-7 0,-8-2 0,0-17 0,-8-7 0,-9 10 0,-2-6 0,-8 0 0,-12 7 0,-8-1 0,-2 1 0,-2-1 0,-3 0 0,-4 1 0,-2-1 0,-4 1 0,-3 2 0,-9-22 0,-7 5 0,-5 7 0,-10 5 0,-12 4 0,-13 8 0,6 21 0,-7 4 0,-4 3 0,-17-2 0,-6 3 0,-2 4 0,1 5 0,-1 4 0,-5 4 0,11 3 0,-3 2 0,-1 2 0,1 5 0,8 5 0,1 4 0,-1 3 0,-1-1 0,-9 0 0,-1 1 0,-2 2 0,1 3 0,14 1 0,0 3 0,-1 2 0,3 0 0,2-1 0,-1-1 0,3 0 0,1 1 0,-1 1 0,-5 2 0,-2 2 0,1 1 0,1 1 0,3 0 0,1 2 0,2-1 0,1 1 0,-15 6 0,3 0 0,-1 5 0,12-2 0,-2 3 0,3 2 0,9-1 0,-12 15 0,8 3 0,16-9 0,1 4 0,7 1 0,4 20 0,6 0 0,-6-6 0,4 3 0,15 24 0,8 1 0,2-33 0,4 1 0,5 9 0,3 7 0,3-5 0,3 3 0,9-1 0,8 3 0,9 6 0,4-9 0,14-3 0,9-7 0,-7-8 0,7 0 0,1-5 0,-6-12 0,2-6 0,2-2 0,9 0 0,2-2 0,6-2 0,-3-2 0,4-1 0,3-1 0,-3-3 0,15 1 0,-1-5 0,8-1 0,-16-4 0,5-2 0,4 0 0,1-3 0,-3-2 0,-6-3 0,-2-2 0,1-2 0,0-2 0,3-1 0,-5-1 0,3-1 0,1-2 0,-1-1 0,0-1 0,-4-2 0,8-3 0,-2-2 0,-2-1 0,-2-2 0,-5-1 0,5-4 0,-3-1 0,-6-2 0,-9 1 0,9-10 0,-15 2 0,-3-9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latin typeface="Helvetica Neue Fin"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Helvetica Neue Fin" charset="0"/>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Padrinan</a:t>
            </a:r>
            <a:r>
              <a:rPr lang="en-CA" dirty="0"/>
              <a:t>, Miguel (n.d.). Email blocks on Gray Surface. Accessed on January 16</a:t>
            </a:r>
            <a:r>
              <a:rPr lang="en-CA" baseline="30000" dirty="0"/>
              <a:t>th</a:t>
            </a:r>
            <a:r>
              <a:rPr lang="en-CA" dirty="0"/>
              <a:t>, 2023 from https://www.pexels.com/photo/email-blocks-on-gray-surface-1591062/</a:t>
            </a:r>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Olexa</a:t>
            </a:r>
            <a:r>
              <a:rPr lang="en-US" dirty="0"/>
              <a:t>, Peter (n.d.) A Person Making a Schedule. Accessed on January 18</a:t>
            </a:r>
            <a:r>
              <a:rPr lang="en-US" baseline="30000" dirty="0"/>
              <a:t>th</a:t>
            </a:r>
            <a:r>
              <a:rPr lang="en-US" dirty="0"/>
              <a:t>, 2023 from https://www.pexels.com/photo/a-person-making-a-schedule-14299948/</a:t>
            </a:r>
          </a:p>
        </p:txBody>
      </p:sp>
      <p:sp>
        <p:nvSpPr>
          <p:cNvPr id="4" name="Slide Number Placeholder 3"/>
          <p:cNvSpPr>
            <a:spLocks noGrp="1"/>
          </p:cNvSpPr>
          <p:nvPr>
            <p:ph type="sldNum" sz="quarter" idx="5"/>
          </p:nvPr>
        </p:nvSpPr>
        <p:spPr/>
        <p:txBody>
          <a:bodyPr/>
          <a:lstStyle/>
          <a:p>
            <a:fld id="{775ABF39-41E2-4C6B-911B-22E7BB800BE3}" type="slidenum">
              <a:rPr lang="en-US" smtClean="0"/>
              <a:t>34</a:t>
            </a:fld>
            <a:endParaRPr lang="en-US"/>
          </a:p>
        </p:txBody>
      </p:sp>
    </p:spTree>
    <p:extLst>
      <p:ext uri="{BB962C8B-B14F-4D97-AF65-F5344CB8AC3E}">
        <p14:creationId xmlns:p14="http://schemas.microsoft.com/office/powerpoint/2010/main" val="245358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35</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a:xfrm>
            <a:off x="3962399" y="5870575"/>
            <a:ext cx="4893958" cy="377825"/>
          </a:xfrm>
        </p:spPr>
        <p:txBody>
          <a:bodyPr/>
          <a:lstStyle/>
          <a:p>
            <a:endParaRPr lang="en-CA"/>
          </a:p>
        </p:txBody>
      </p:sp>
      <p:sp>
        <p:nvSpPr>
          <p:cNvPr id="6" name="Slide Number Placeholder 5"/>
          <p:cNvSpPr>
            <a:spLocks noGrp="1"/>
          </p:cNvSpPr>
          <p:nvPr>
            <p:ph type="sldNum" sz="quarter" idx="12"/>
          </p:nvPr>
        </p:nvSpPr>
        <p:spPr>
          <a:xfrm>
            <a:off x="10608958" y="5870575"/>
            <a:ext cx="551167" cy="377825"/>
          </a:xfrm>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677549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64415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73537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738875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515899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4004870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60651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9944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761313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073318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377899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12483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2175595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3878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93212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85075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80452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CD7F15-8621-46FC-9580-081D81848721}" type="datetimeFigureOut">
              <a:rPr lang="en-CA" smtClean="0"/>
              <a:t>2023-03-15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07954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ECD7F15-8621-46FC-9580-081D81848721}" type="datetimeFigureOut">
              <a:rPr lang="en-CA" smtClean="0"/>
              <a:t>2023-03-15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04705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65209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CD7F15-8621-46FC-9580-081D81848721}" type="datetimeFigureOut">
              <a:rPr lang="en-CA" smtClean="0"/>
              <a:t>2023-03-15</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67164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CD7F15-8621-46FC-9580-081D81848721}" type="datetimeFigureOut">
              <a:rPr lang="en-CA" smtClean="0"/>
              <a:t>2023-03-15</a:t>
            </a:fld>
            <a:endParaRPr lang="en-C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F9049B-EB7E-4C43-8461-5873A93F8B98}" type="slidenum">
              <a:rPr lang="en-CA" smtClean="0"/>
              <a:t>‹#›</a:t>
            </a:fld>
            <a:endParaRPr lang="en-CA"/>
          </a:p>
        </p:txBody>
      </p:sp>
    </p:spTree>
    <p:extLst>
      <p:ext uri="{BB962C8B-B14F-4D97-AF65-F5344CB8AC3E}">
        <p14:creationId xmlns:p14="http://schemas.microsoft.com/office/powerpoint/2010/main" val="187593220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opencv.github.io/cvat/docs/manual/basics/create_an_annotation_task/" TargetMode="Externa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docs.voxel51.com/user_guide/dataset_creation/datasets.html#cocodetectiondataset"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voxel51.com/recipes/adding_detections.html"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6.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3" Type="http://schemas.openxmlformats.org/officeDocument/2006/relationships/hyperlink" Target="https://cocodataset.org/?spm=a2c6h.12873639.article-detail.6.34c41d3e4kTtbZ#detection-eval"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github.com/cocodataset/cocoapi/blob/master/PythonAPI/pycocoEvalDemo.ipyn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02"/>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169315" y="3654770"/>
            <a:ext cx="5000616" cy="27546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defTabSz="457200">
              <a:defRPr/>
            </a:pPr>
            <a:r>
              <a:rPr lang="en-US" dirty="0">
                <a:solidFill>
                  <a:srgbClr val="000000"/>
                </a:solidFill>
                <a:latin typeface="Segoe UI"/>
                <a:cs typeface="Segoe UI"/>
              </a:rPr>
              <a:t>Sanjeev Kumar - Professor</a:t>
            </a:r>
          </a:p>
          <a:p>
            <a:pPr defTabSz="457200">
              <a:defRPr/>
            </a:pPr>
            <a:r>
              <a:rPr lang="en-US" dirty="0">
                <a:solidFill>
                  <a:srgbClr val="000000"/>
                </a:solidFill>
                <a:latin typeface="Segoe UI"/>
                <a:cs typeface="Segoe UI"/>
              </a:rPr>
              <a:t>Brunilda </a:t>
            </a:r>
            <a:r>
              <a:rPr lang="en-US" dirty="0" err="1">
                <a:solidFill>
                  <a:srgbClr val="000000"/>
                </a:solidFill>
                <a:latin typeface="Segoe UI"/>
                <a:cs typeface="Segoe UI"/>
              </a:rPr>
              <a:t>Xhaferllari</a:t>
            </a:r>
            <a:r>
              <a:rPr lang="en-US" dirty="0">
                <a:solidFill>
                  <a:srgbClr val="000000"/>
                </a:solidFill>
                <a:latin typeface="Segoe UI"/>
                <a:cs typeface="Segoe UI"/>
              </a:rPr>
              <a:t> – Project Manager</a:t>
            </a:r>
          </a:p>
          <a:p>
            <a:pPr defTabSz="457200">
              <a:defRPr/>
            </a:pPr>
            <a:r>
              <a:rPr lang="en-US" dirty="0">
                <a:solidFill>
                  <a:srgbClr val="000000"/>
                </a:solidFill>
                <a:latin typeface="Segoe UI"/>
                <a:cs typeface="Segoe UI"/>
              </a:rPr>
              <a:t>Rich Freeman – Faculty Mentor</a:t>
            </a:r>
          </a:p>
          <a:p>
            <a:pPr defTabSz="457200">
              <a:defRPr/>
            </a:pPr>
            <a:r>
              <a:rPr lang="en-US" b="1" dirty="0">
                <a:solidFill>
                  <a:srgbClr val="000000"/>
                </a:solidFill>
                <a:latin typeface="Segoe UI"/>
                <a:cs typeface="Segoe UI"/>
              </a:rPr>
              <a:t>AI Team:</a:t>
            </a:r>
            <a:endParaRPr lang="en-US" sz="1800" b="1"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defTabSz="457200">
              <a:defRPr/>
            </a:pPr>
            <a:r>
              <a:rPr lang="en-US" dirty="0">
                <a:latin typeface="Segoe UI"/>
                <a:cs typeface="Segoe UI"/>
              </a:rPr>
              <a:t>Janvi Patel</a:t>
            </a:r>
            <a:endParaRPr lang="en-US" dirty="0">
              <a:solidFill>
                <a:prstClr val="black"/>
              </a:solidFill>
              <a:latin typeface="Segoe UI"/>
              <a:cs typeface="Segoe UI"/>
            </a:endParaRPr>
          </a:p>
          <a:p>
            <a:pPr defTabSz="457200">
              <a:defRPr/>
            </a:pPr>
            <a:r>
              <a:rPr lang="en-US" dirty="0" err="1">
                <a:latin typeface="Segoe UI"/>
                <a:cs typeface="Segoe UI"/>
              </a:rPr>
              <a:t>Fangji</a:t>
            </a:r>
            <a:r>
              <a:rPr lang="en-US" dirty="0">
                <a:latin typeface="Segoe UI"/>
                <a:cs typeface="Segoe UI"/>
              </a:rPr>
              <a:t> Chen</a:t>
            </a:r>
          </a:p>
          <a:p>
            <a:pPr defTabSz="457200">
              <a:defRPr/>
            </a:pPr>
            <a:r>
              <a:rPr lang="en-US" dirty="0" err="1">
                <a:latin typeface="Segoe UI"/>
                <a:cs typeface="Segoe UI"/>
              </a:rPr>
              <a:t>Scaria</a:t>
            </a:r>
            <a:r>
              <a:rPr lang="en-US" dirty="0">
                <a:latin typeface="Segoe UI"/>
                <a:cs typeface="Segoe UI"/>
              </a:rPr>
              <a:t> </a:t>
            </a:r>
            <a:r>
              <a:rPr lang="en-US" dirty="0" err="1">
                <a:latin typeface="Segoe UI"/>
                <a:cs typeface="Segoe UI"/>
              </a:rPr>
              <a:t>Ouseph</a:t>
            </a:r>
            <a:r>
              <a:rPr lang="en-US" dirty="0">
                <a:latin typeface="Segoe UI"/>
                <a:cs typeface="Segoe UI"/>
              </a:rPr>
              <a:t> Kurian</a:t>
            </a:r>
          </a:p>
          <a:p>
            <a:pPr defTabSz="457200">
              <a:defRPr/>
            </a:pPr>
            <a:r>
              <a:rPr lang="en-US" dirty="0">
                <a:latin typeface="Segoe UI"/>
                <a:cs typeface="Segoe UI"/>
              </a:rPr>
              <a:t>Date: 02-09-2023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537919" y="2925297"/>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DFD1A8-A2E9-E92D-DFF9-2607A9CBDC4C}"/>
              </a:ext>
            </a:extLst>
          </p:cNvPr>
          <p:cNvSpPr txBox="1"/>
          <p:nvPr/>
        </p:nvSpPr>
        <p:spPr>
          <a:xfrm>
            <a:off x="7725560" y="877727"/>
            <a:ext cx="2349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for Dr. Alex Smith</a:t>
            </a:r>
          </a:p>
        </p:txBody>
      </p:sp>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dirty="0">
                <a:latin typeface="Calibri Light" panose="020F0302020204030204"/>
              </a:rPr>
              <a:t>MIC Smart Beach by Bruce County</a:t>
            </a:r>
            <a:endParaRPr lang="en-US" sz="3600" b="1" i="0" u="none" strike="noStrike" kern="1200" cap="none" spc="0" normalizeH="0" baseline="0" noProof="0" dirty="0">
              <a:ln>
                <a:noFill/>
              </a:ln>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p:txBody>
          <a:bodyPr/>
          <a:lstStyle/>
          <a:p>
            <a:r>
              <a:rPr lang="en-CA" dirty="0">
                <a:ea typeface="+mj-lt"/>
                <a:cs typeface="+mj-lt"/>
              </a:rPr>
              <a:t>Image Classification -- results</a:t>
            </a:r>
            <a:endParaRPr lang="en-US" dirty="0">
              <a:ea typeface="+mj-lt"/>
              <a:cs typeface="+mj-lt"/>
            </a:endParaRPr>
          </a:p>
          <a:p>
            <a:endParaRPr lang="en-US"/>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84941" y="1856115"/>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9874" y="3393329"/>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4226450" y="1371375"/>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Segoe UI"/>
                <a:cs typeface="Segoe UI"/>
              </a:rPr>
              <a:t>Class : 0</a:t>
            </a:r>
            <a:r>
              <a:rPr lang="en-US" sz="1600">
                <a:latin typeface="Segoe UI"/>
                <a:cs typeface="Segoe UI"/>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304" r="-212"/>
          <a:stretch/>
        </p:blipFill>
        <p:spPr>
          <a:xfrm>
            <a:off x="6788072" y="1854756"/>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454352" y="3391794"/>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7351865" y="1374828"/>
            <a:ext cx="952605" cy="338554"/>
          </a:xfrm>
          <a:prstGeom prst="rect">
            <a:avLst/>
          </a:prstGeom>
          <a:noFill/>
        </p:spPr>
        <p:txBody>
          <a:bodyPr wrap="square" lIns="91440" tIns="45720" rIns="91440" bIns="45720" rtlCol="0" anchor="t">
            <a:spAutoFit/>
          </a:bodyPr>
          <a:lstStyle/>
          <a:p>
            <a:r>
              <a:rPr lang="en-CA" sz="1600">
                <a:latin typeface="Segoe UI"/>
                <a:cs typeface="Segoe UI"/>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92"/>
          <a:stretch/>
        </p:blipFill>
        <p:spPr>
          <a:xfrm>
            <a:off x="9822860" y="1854581"/>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9638619" y="3391793"/>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10342605" y="1374827"/>
            <a:ext cx="992246" cy="338554"/>
          </a:xfrm>
          <a:prstGeom prst="rect">
            <a:avLst/>
          </a:prstGeom>
          <a:noFill/>
        </p:spPr>
        <p:txBody>
          <a:bodyPr wrap="square" lIns="91440" tIns="45720" rIns="91440" bIns="45720" rtlCol="0" anchor="t">
            <a:spAutoFit/>
          </a:bodyPr>
          <a:lstStyle/>
          <a:p>
            <a:r>
              <a:rPr lang="en-CA" sz="1600">
                <a:latin typeface="Segoe UI"/>
                <a:cs typeface="Segoe UI"/>
              </a:rPr>
              <a:t>Class : 2</a:t>
            </a:r>
          </a:p>
        </p:txBody>
      </p:sp>
    </p:spTree>
    <p:extLst>
      <p:ext uri="{BB962C8B-B14F-4D97-AF65-F5344CB8AC3E}">
        <p14:creationId xmlns:p14="http://schemas.microsoft.com/office/powerpoint/2010/main" val="32910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p:txBody>
          <a:bodyPr>
            <a:normAutofit/>
          </a:bodyPr>
          <a:lstStyle/>
          <a:p>
            <a:r>
              <a:rPr lang="en-CA" dirty="0">
                <a:ea typeface="+mj-lt"/>
                <a:cs typeface="+mj-lt"/>
              </a:rPr>
              <a:t>Image Classification -- result</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3869267" y="864108"/>
            <a:ext cx="3585891" cy="5120640"/>
          </a:xfrm>
        </p:spPr>
        <p:txBody>
          <a:bodyPr>
            <a:normAutofit/>
          </a:bodyPr>
          <a:lstStyle/>
          <a:p>
            <a:pPr marL="285750" indent="-285750">
              <a:spcBef>
                <a:spcPts val="0"/>
              </a:spcBef>
              <a:buFont typeface="Arial,Sans-Serif" panose="020B0604020202020204" pitchFamily="34" charset="0"/>
            </a:pPr>
            <a:r>
              <a:rPr lang="en-CA">
                <a:ea typeface="+mn-lt"/>
                <a:cs typeface="+mn-lt"/>
              </a:rPr>
              <a:t>As we can see here the model provides a CSV file including the predicted labels and image file name.</a:t>
            </a:r>
            <a:endParaRPr lang="en-US">
              <a:ea typeface="+mn-lt"/>
              <a:cs typeface="+mn-lt"/>
            </a:endParaRPr>
          </a:p>
          <a:p>
            <a:endParaRPr lang="en-US"/>
          </a:p>
        </p:txBody>
      </p:sp>
      <p:pic>
        <p:nvPicPr>
          <p:cNvPr id="5" name="Picture 5" descr="Text&#10;&#10;Description automatically generated">
            <a:extLst>
              <a:ext uri="{FF2B5EF4-FFF2-40B4-BE49-F238E27FC236}">
                <a16:creationId xmlns:a16="http://schemas.microsoft.com/office/drawing/2014/main" id="{DFF3996B-5B29-8CCE-42D2-F2FD311D44E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
          <a:stretch/>
        </p:blipFill>
        <p:spPr>
          <a:xfrm>
            <a:off x="7818120" y="758952"/>
            <a:ext cx="3617432" cy="5330952"/>
          </a:xfrm>
          <a:prstGeom prst="rect">
            <a:avLst/>
          </a:prstGeom>
        </p:spPr>
      </p:pic>
    </p:spTree>
    <p:extLst>
      <p:ext uri="{BB962C8B-B14F-4D97-AF65-F5344CB8AC3E}">
        <p14:creationId xmlns:p14="http://schemas.microsoft.com/office/powerpoint/2010/main" val="357448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lstStyle/>
          <a:p>
            <a:r>
              <a:rPr lang="en-US" dirty="0" err="1"/>
              <a:t>ComplexitY</a:t>
            </a:r>
            <a:endParaRPr lang="en-CN" dirty="0" err="1"/>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a:bodyPr>
          <a:lstStyle/>
          <a:p>
            <a:r>
              <a:rPr lang="en-US" err="1"/>
              <a:t>CSRNet</a:t>
            </a:r>
            <a:r>
              <a:rPr lang="en-US"/>
              <a:t>: </a:t>
            </a:r>
          </a:p>
          <a:p>
            <a:pPr lvl="1"/>
            <a:r>
              <a:rPr lang="en-US"/>
              <a:t>The </a:t>
            </a:r>
            <a:r>
              <a:rPr lang="en-US" err="1"/>
              <a:t>CSRNet</a:t>
            </a:r>
            <a:r>
              <a:rPr lang="en-US"/>
              <a:t> model has an average loss of around 248. Making the accuracy way lower.</a:t>
            </a:r>
          </a:p>
          <a:p>
            <a:r>
              <a:rPr lang="en-US" err="1"/>
              <a:t>DenseNet</a:t>
            </a:r>
            <a:r>
              <a:rPr lang="en-US"/>
              <a:t>:</a:t>
            </a:r>
          </a:p>
          <a:p>
            <a:pPr lvl="1"/>
            <a:r>
              <a:rPr lang="en-US"/>
              <a:t>The </a:t>
            </a:r>
            <a:r>
              <a:rPr lang="en-US" err="1"/>
              <a:t>DenseNet</a:t>
            </a:r>
            <a:r>
              <a:rPr lang="en-US"/>
              <a:t> model with 10 epochs gave an accuracy of about 74%. After increasing the epoch count to 50 the accuracy increased drastically to 94%.</a:t>
            </a:r>
          </a:p>
          <a:p>
            <a:r>
              <a:rPr lang="en-US"/>
              <a:t>Faster R-CNN:</a:t>
            </a:r>
          </a:p>
          <a:p>
            <a:pPr lvl="1"/>
            <a:r>
              <a:rPr lang="en-US"/>
              <a:t>The RCNN model has the lowest average loss, even less than 0.05. Which will give the best output for classification. Also, RCNN will allow us to classify on the bases of the region as well.</a:t>
            </a:r>
          </a:p>
          <a:p>
            <a:endParaRPr lang="en-CN"/>
          </a:p>
        </p:txBody>
      </p:sp>
    </p:spTree>
    <p:extLst>
      <p:ext uri="{BB962C8B-B14F-4D97-AF65-F5344CB8AC3E}">
        <p14:creationId xmlns:p14="http://schemas.microsoft.com/office/powerpoint/2010/main" val="128003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C18-D5A9-80D8-7A57-30A22EBF7BEE}"/>
              </a:ext>
            </a:extLst>
          </p:cNvPr>
          <p:cNvSpPr>
            <a:spLocks noGrp="1"/>
          </p:cNvSpPr>
          <p:nvPr>
            <p:ph type="title"/>
          </p:nvPr>
        </p:nvSpPr>
        <p:spPr/>
        <p:txBody>
          <a:bodyPr/>
          <a:lstStyle/>
          <a:p>
            <a:r>
              <a:rPr lang="en-US" dirty="0"/>
              <a:t>Latest a</a:t>
            </a:r>
            <a:r>
              <a:rPr lang="en-CN" dirty="0"/>
              <a:t>rchitecture of our project</a:t>
            </a:r>
          </a:p>
        </p:txBody>
      </p:sp>
      <p:sp>
        <p:nvSpPr>
          <p:cNvPr id="3" name="Text Placeholder 2">
            <a:extLst>
              <a:ext uri="{FF2B5EF4-FFF2-40B4-BE49-F238E27FC236}">
                <a16:creationId xmlns:a16="http://schemas.microsoft.com/office/drawing/2014/main" id="{FDCD1C20-7879-CE7C-5CB4-7E6D54C6163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45027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picture containing graphical user interface&#10;&#10;Description automatically generated">
            <a:extLst>
              <a:ext uri="{FF2B5EF4-FFF2-40B4-BE49-F238E27FC236}">
                <a16:creationId xmlns:a16="http://schemas.microsoft.com/office/drawing/2014/main" id="{66828583-BE7E-A7FF-1D8D-14CD0B42946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386208" y="757326"/>
            <a:ext cx="7721544" cy="3185684"/>
          </a:xfrm>
          <a:prstGeom prst="rect">
            <a:avLst/>
          </a:prstGeom>
        </p:spPr>
      </p:pic>
      <p:sp>
        <p:nvSpPr>
          <p:cNvPr id="8" name="Title 1">
            <a:extLst>
              <a:ext uri="{FF2B5EF4-FFF2-40B4-BE49-F238E27FC236}">
                <a16:creationId xmlns:a16="http://schemas.microsoft.com/office/drawing/2014/main" id="{C01A4FEF-928C-1056-38EA-91034965BCF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solidFill>
                  <a:srgbClr val="FFFFFF"/>
                </a:solidFill>
              </a:rPr>
              <a:t>Pipeline of deployment</a:t>
            </a:r>
            <a:endParaRPr lang="en-US" sz="5900" spc="-100" dirty="0"/>
          </a:p>
        </p:txBody>
      </p:sp>
    </p:spTree>
    <p:extLst>
      <p:ext uri="{BB962C8B-B14F-4D97-AF65-F5344CB8AC3E}">
        <p14:creationId xmlns:p14="http://schemas.microsoft.com/office/powerpoint/2010/main" val="100713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62382D1-E460-FFB2-67FE-F83989682D7A}"/>
              </a:ext>
            </a:extLst>
          </p:cNvPr>
          <p:cNvSpPr/>
          <p:nvPr/>
        </p:nvSpPr>
        <p:spPr>
          <a:xfrm>
            <a:off x="1282452" y="1564268"/>
            <a:ext cx="4271490" cy="18521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a:t>
            </a:r>
            <a:r>
              <a:rPr lang="en-CN" dirty="0"/>
              <a:t>round truth dataset</a:t>
            </a:r>
          </a:p>
          <a:p>
            <a:pPr algn="ctr"/>
            <a:endParaRPr lang="en-CN" dirty="0"/>
          </a:p>
          <a:p>
            <a:pPr algn="ctr"/>
            <a:endParaRPr lang="en-CN" dirty="0"/>
          </a:p>
          <a:p>
            <a:pPr algn="ctr"/>
            <a:endParaRPr lang="en-CN" dirty="0"/>
          </a:p>
          <a:p>
            <a:pPr algn="ctr"/>
            <a:endParaRPr lang="en-CN" dirty="0"/>
          </a:p>
          <a:p>
            <a:pPr algn="ctr"/>
            <a:endParaRPr lang="en-CN" dirty="0"/>
          </a:p>
        </p:txBody>
      </p:sp>
      <p:sp>
        <p:nvSpPr>
          <p:cNvPr id="2" name="Title 1">
            <a:extLst>
              <a:ext uri="{FF2B5EF4-FFF2-40B4-BE49-F238E27FC236}">
                <a16:creationId xmlns:a16="http://schemas.microsoft.com/office/drawing/2014/main" id="{3C1C98B8-499A-DED4-FD1F-9E8C481A333D}"/>
              </a:ext>
            </a:extLst>
          </p:cNvPr>
          <p:cNvSpPr>
            <a:spLocks noGrp="1"/>
          </p:cNvSpPr>
          <p:nvPr>
            <p:ph type="title"/>
          </p:nvPr>
        </p:nvSpPr>
        <p:spPr>
          <a:xfrm>
            <a:off x="1069848" y="4590661"/>
            <a:ext cx="10210862" cy="1065690"/>
          </a:xfrm>
        </p:spPr>
        <p:txBody>
          <a:bodyPr vert="horz" lIns="91440" tIns="45720" rIns="91440" bIns="45720" rtlCol="0" anchor="b">
            <a:normAutofit fontScale="90000"/>
          </a:bodyPr>
          <a:lstStyle/>
          <a:p>
            <a:r>
              <a:rPr lang="en-US" sz="6000" dirty="0"/>
              <a:t>S</a:t>
            </a:r>
            <a:r>
              <a:rPr lang="en-US" sz="6000" dirty="0">
                <a:solidFill>
                  <a:srgbClr val="FFFFFF"/>
                </a:solidFill>
              </a:rPr>
              <a:t>tandard developing </a:t>
            </a:r>
            <a:r>
              <a:rPr lang="en-US" sz="5400" dirty="0"/>
              <a:t>p</a:t>
            </a:r>
            <a:r>
              <a:rPr lang="en-US" sz="5400" dirty="0">
                <a:solidFill>
                  <a:srgbClr val="FFFFFF"/>
                </a:solidFill>
              </a:rPr>
              <a:t>ipeline</a:t>
            </a:r>
            <a:endParaRPr lang="en-US" sz="5900" spc="-100" dirty="0"/>
          </a:p>
        </p:txBody>
      </p:sp>
      <p:sp>
        <p:nvSpPr>
          <p:cNvPr id="7" name="Rectangle 6">
            <a:extLst>
              <a:ext uri="{FF2B5EF4-FFF2-40B4-BE49-F238E27FC236}">
                <a16:creationId xmlns:a16="http://schemas.microsoft.com/office/drawing/2014/main" id="{E782F8D7-CE85-C130-7625-E31310921595}"/>
              </a:ext>
            </a:extLst>
          </p:cNvPr>
          <p:cNvSpPr/>
          <p:nvPr/>
        </p:nvSpPr>
        <p:spPr>
          <a:xfrm>
            <a:off x="3327704" y="2073105"/>
            <a:ext cx="177501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r>
              <a:rPr lang="en-CN" dirty="0"/>
              <a:t>mage annotation</a:t>
            </a:r>
          </a:p>
        </p:txBody>
      </p:sp>
      <p:sp>
        <p:nvSpPr>
          <p:cNvPr id="8" name="Oval 7">
            <a:extLst>
              <a:ext uri="{FF2B5EF4-FFF2-40B4-BE49-F238E27FC236}">
                <a16:creationId xmlns:a16="http://schemas.microsoft.com/office/drawing/2014/main" id="{CD175454-47F0-387D-4D78-F933AB015FF3}"/>
              </a:ext>
            </a:extLst>
          </p:cNvPr>
          <p:cNvSpPr/>
          <p:nvPr/>
        </p:nvSpPr>
        <p:spPr>
          <a:xfrm>
            <a:off x="1567528" y="2073107"/>
            <a:ext cx="1204858" cy="10972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CN" dirty="0"/>
              <a:t>aw image</a:t>
            </a:r>
          </a:p>
        </p:txBody>
      </p:sp>
      <p:sp>
        <p:nvSpPr>
          <p:cNvPr id="10" name="Rectangle 9">
            <a:extLst>
              <a:ext uri="{FF2B5EF4-FFF2-40B4-BE49-F238E27FC236}">
                <a16:creationId xmlns:a16="http://schemas.microsoft.com/office/drawing/2014/main" id="{48C75F0C-86D3-2E3A-ABDF-6A42FACAB40D}"/>
              </a:ext>
            </a:extLst>
          </p:cNvPr>
          <p:cNvSpPr/>
          <p:nvPr/>
        </p:nvSpPr>
        <p:spPr>
          <a:xfrm>
            <a:off x="6441448" y="1941721"/>
            <a:ext cx="1775012" cy="10972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Metrics</a:t>
            </a:r>
            <a:r>
              <a:rPr lang="en-CN" dirty="0"/>
              <a:t> calculation</a:t>
            </a:r>
            <a:endParaRPr lang="en-US" dirty="0"/>
          </a:p>
        </p:txBody>
      </p:sp>
      <p:sp>
        <p:nvSpPr>
          <p:cNvPr id="12" name="Snip Single Corner Rectangle 11">
            <a:extLst>
              <a:ext uri="{FF2B5EF4-FFF2-40B4-BE49-F238E27FC236}">
                <a16:creationId xmlns:a16="http://schemas.microsoft.com/office/drawing/2014/main" id="{7074F805-3DA1-56A0-BC18-871D95942E03}"/>
              </a:ext>
            </a:extLst>
          </p:cNvPr>
          <p:cNvSpPr/>
          <p:nvPr/>
        </p:nvSpPr>
        <p:spPr>
          <a:xfrm>
            <a:off x="9118911" y="1941721"/>
            <a:ext cx="1244316" cy="1097280"/>
          </a:xfrm>
          <a:prstGeom prst="snip1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t>
            </a:r>
            <a:r>
              <a:rPr lang="en-CN" dirty="0"/>
              <a:t>odel validating results</a:t>
            </a:r>
          </a:p>
        </p:txBody>
      </p:sp>
      <p:sp>
        <p:nvSpPr>
          <p:cNvPr id="16" name="Right Arrow 15">
            <a:extLst>
              <a:ext uri="{FF2B5EF4-FFF2-40B4-BE49-F238E27FC236}">
                <a16:creationId xmlns:a16="http://schemas.microsoft.com/office/drawing/2014/main" id="{70B14CB7-7F97-F07A-307D-DB78DFBA75B6}"/>
              </a:ext>
            </a:extLst>
          </p:cNvPr>
          <p:cNvSpPr/>
          <p:nvPr/>
        </p:nvSpPr>
        <p:spPr>
          <a:xfrm>
            <a:off x="5550931" y="2355889"/>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5D875085-F39A-7B1A-65C0-489A914694BA}"/>
              </a:ext>
            </a:extLst>
          </p:cNvPr>
          <p:cNvSpPr/>
          <p:nvPr/>
        </p:nvSpPr>
        <p:spPr>
          <a:xfrm>
            <a:off x="8216460" y="2355888"/>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CCBF94F0-AF15-2584-917B-A514300B0697}"/>
              </a:ext>
            </a:extLst>
          </p:cNvPr>
          <p:cNvCxnSpPr>
            <a:stCxn id="8" idx="6"/>
            <a:endCxn id="7" idx="1"/>
          </p:cNvCxnSpPr>
          <p:nvPr/>
        </p:nvCxnSpPr>
        <p:spPr>
          <a:xfrm flipV="1">
            <a:off x="2772386" y="2621745"/>
            <a:ext cx="55531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24C499-90C3-AD06-B7B6-B5957D56CED3}"/>
              </a:ext>
            </a:extLst>
          </p:cNvPr>
          <p:cNvSpPr txBox="1"/>
          <p:nvPr/>
        </p:nvSpPr>
        <p:spPr>
          <a:xfrm>
            <a:off x="5739451" y="2363219"/>
            <a:ext cx="516488" cy="261610"/>
          </a:xfrm>
          <a:prstGeom prst="rect">
            <a:avLst/>
          </a:prstGeom>
          <a:noFill/>
        </p:spPr>
        <p:txBody>
          <a:bodyPr wrap="none" rtlCol="0">
            <a:spAutoFit/>
          </a:bodyPr>
          <a:lstStyle/>
          <a:p>
            <a:r>
              <a:rPr lang="en-CN" sz="1100" dirty="0"/>
              <a:t>batch</a:t>
            </a:r>
          </a:p>
        </p:txBody>
      </p:sp>
      <p:sp>
        <p:nvSpPr>
          <p:cNvPr id="23" name="TextBox 22">
            <a:extLst>
              <a:ext uri="{FF2B5EF4-FFF2-40B4-BE49-F238E27FC236}">
                <a16:creationId xmlns:a16="http://schemas.microsoft.com/office/drawing/2014/main" id="{D28B0024-5B21-409A-2896-D295743D32A7}"/>
              </a:ext>
            </a:extLst>
          </p:cNvPr>
          <p:cNvSpPr txBox="1"/>
          <p:nvPr/>
        </p:nvSpPr>
        <p:spPr>
          <a:xfrm>
            <a:off x="8313953" y="2363219"/>
            <a:ext cx="708848" cy="261610"/>
          </a:xfrm>
          <a:prstGeom prst="rect">
            <a:avLst/>
          </a:prstGeom>
          <a:noFill/>
        </p:spPr>
        <p:txBody>
          <a:bodyPr wrap="none" rtlCol="0">
            <a:spAutoFit/>
          </a:bodyPr>
          <a:lstStyle/>
          <a:p>
            <a:r>
              <a:rPr lang="en-CN" sz="1100" dirty="0"/>
              <a:t>outcome</a:t>
            </a:r>
          </a:p>
        </p:txBody>
      </p:sp>
    </p:spTree>
    <p:extLst>
      <p:ext uri="{BB962C8B-B14F-4D97-AF65-F5344CB8AC3E}">
        <p14:creationId xmlns:p14="http://schemas.microsoft.com/office/powerpoint/2010/main" val="368115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0AC9E5-B213-3456-AF7F-531EBCE9BCA1}"/>
              </a:ext>
            </a:extLst>
          </p:cNvPr>
          <p:cNvSpPr txBox="1"/>
          <p:nvPr/>
        </p:nvSpPr>
        <p:spPr>
          <a:xfrm>
            <a:off x="727865" y="389137"/>
            <a:ext cx="10155483" cy="916020"/>
          </a:xfrm>
          <a:prstGeom prst="rect">
            <a:avLst/>
          </a:prstGeom>
          <a:noFill/>
        </p:spPr>
        <p:txBody>
          <a:bodyPr wrap="square" lIns="0" tIns="0" rIns="0" bIns="0" rtlCol="0" anchor="t">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Individual Status Report – </a:t>
            </a:r>
            <a:r>
              <a:rPr kumimoji="0" lang="en-US" sz="3200" b="1" i="0" u="sng"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Fangi</a:t>
            </a:r>
            <a:endPar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just" defTabSz="457200" rtl="0" eaLnBrk="1" fontAlgn="auto" latinLnBrk="0" hangingPunct="1">
              <a:lnSpc>
                <a:spcPct val="110000"/>
              </a:lnSpc>
              <a:spcBef>
                <a:spcPts val="0"/>
              </a:spcBef>
              <a:spcAft>
                <a:spcPts val="0"/>
              </a:spcAft>
              <a:buClrTx/>
              <a:buSzTx/>
              <a:buFontTx/>
              <a:buNone/>
              <a:tabLst/>
              <a:defRPr/>
            </a:pPr>
            <a:r>
              <a:rPr lang="en-US" altLang="zh-CN" sz="2400" b="1" u="sng" dirty="0">
                <a:latin typeface="Segoe UI" panose="020B0502040204020203" pitchFamily="34" charset="0"/>
                <a:cs typeface="Segoe UI" panose="020B0502040204020203" pitchFamily="34" charset="0"/>
              </a:rPr>
              <a:t>Model performance metrics under the form of COCO Annotations</a:t>
            </a:r>
            <a:endParaRPr kumimoji="0" lang="fr-FR" sz="24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2050" name="Picture 2">
            <a:extLst>
              <a:ext uri="{FF2B5EF4-FFF2-40B4-BE49-F238E27FC236}">
                <a16:creationId xmlns:a16="http://schemas.microsoft.com/office/drawing/2014/main" id="{0E881028-1E51-4FAD-D2CA-37188B6A65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9719" y="1305157"/>
            <a:ext cx="6871081" cy="5394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EDA981-DD6F-5AD4-3466-21FB32DF0D29}"/>
              </a:ext>
            </a:extLst>
          </p:cNvPr>
          <p:cNvSpPr txBox="1"/>
          <p:nvPr/>
        </p:nvSpPr>
        <p:spPr>
          <a:xfrm>
            <a:off x="609830" y="1839558"/>
            <a:ext cx="4306415" cy="923330"/>
          </a:xfrm>
          <a:prstGeom prst="rect">
            <a:avLst/>
          </a:prstGeom>
          <a:noFill/>
        </p:spPr>
        <p:txBody>
          <a:bodyPr wrap="square" rtlCol="0">
            <a:spAutoFit/>
          </a:bodyPr>
          <a:lstStyle/>
          <a:p>
            <a:r>
              <a:rPr lang="en-US" dirty="0"/>
              <a:t>W</a:t>
            </a:r>
            <a:r>
              <a:rPr lang="en-CN" dirty="0"/>
              <a:t>orking on COCO annotation standards to evaluate model performance on Bruce Beach camera images.</a:t>
            </a:r>
          </a:p>
        </p:txBody>
      </p:sp>
    </p:spTree>
    <p:extLst>
      <p:ext uri="{BB962C8B-B14F-4D97-AF65-F5344CB8AC3E}">
        <p14:creationId xmlns:p14="http://schemas.microsoft.com/office/powerpoint/2010/main" val="214529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4A001443-7472-B622-A654-0AD7CD67BEA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0"/>
            <a:ext cx="9459434" cy="6858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E3C574-CF6F-B983-78F1-8219CAC0D63D}"/>
              </a:ext>
            </a:extLst>
          </p:cNvPr>
          <p:cNvSpPr txBox="1"/>
          <p:nvPr/>
        </p:nvSpPr>
        <p:spPr>
          <a:xfrm>
            <a:off x="7670801" y="1978011"/>
            <a:ext cx="4196778"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ple Braille" pitchFamily="2" charset="0"/>
              </a:rPr>
              <a:t>A</a:t>
            </a:r>
            <a:r>
              <a:rPr lang="en-CN" dirty="0">
                <a:latin typeface="Apple Braille" pitchFamily="2" charset="0"/>
              </a:rPr>
              <a:t>s this sample code shows, we can manage the candidate model predictions and the ground truth altogether with </a:t>
            </a:r>
            <a:r>
              <a:rPr lang="en-CN" b="1" dirty="0">
                <a:latin typeface="Apple Braille" pitchFamily="2" charset="0"/>
              </a:rPr>
              <a:t>FiftyOne</a:t>
            </a:r>
            <a:r>
              <a:rPr lang="en-CN" dirty="0">
                <a:latin typeface="Apple Braille" pitchFamily="2" charset="0"/>
              </a:rPr>
              <a:t>.</a:t>
            </a:r>
          </a:p>
          <a:p>
            <a:pPr marL="285750" indent="-285750">
              <a:buFont typeface="Arial" panose="020B0604020202020204" pitchFamily="34" charset="0"/>
              <a:buChar char="•"/>
            </a:pPr>
            <a:r>
              <a:rPr lang="en-US" dirty="0">
                <a:latin typeface="Apple Braille" pitchFamily="2" charset="0"/>
              </a:rPr>
              <a:t>To the latest team discussion, there are mainly 3 parts of the job to this part: </a:t>
            </a:r>
          </a:p>
          <a:p>
            <a:pPr marL="742950" lvl="1" indent="-285750">
              <a:buFont typeface="Arial" panose="020B0604020202020204" pitchFamily="34" charset="0"/>
              <a:buChar char="•"/>
            </a:pPr>
            <a:r>
              <a:rPr lang="en-US" sz="1600" dirty="0">
                <a:latin typeface="Apple Braille" pitchFamily="2" charset="0"/>
              </a:rPr>
              <a:t>Unify different model prediction formats and store the results into a dataset.</a:t>
            </a:r>
          </a:p>
          <a:p>
            <a:pPr marL="742950" lvl="1" indent="-285750">
              <a:buFont typeface="Arial" panose="020B0604020202020204" pitchFamily="34" charset="0"/>
              <a:buChar char="•"/>
            </a:pPr>
            <a:r>
              <a:rPr lang="en-US" sz="1600" dirty="0">
                <a:latin typeface="Apple Braille" pitchFamily="2" charset="0"/>
              </a:rPr>
              <a:t>Maintain an application to label raw images and store ground truth in the dataset.</a:t>
            </a:r>
          </a:p>
          <a:p>
            <a:pPr marL="742950" lvl="1" indent="-285750">
              <a:buFont typeface="Arial" panose="020B0604020202020204" pitchFamily="34" charset="0"/>
              <a:buChar char="•"/>
            </a:pPr>
            <a:r>
              <a:rPr lang="en-US" sz="1600" dirty="0">
                <a:latin typeface="Apple Braille" pitchFamily="2" charset="0"/>
              </a:rPr>
              <a:t>Develop this application to manage the model performance and visualizations.</a:t>
            </a:r>
          </a:p>
        </p:txBody>
      </p:sp>
      <p:sp>
        <p:nvSpPr>
          <p:cNvPr id="4" name="TextBox 3">
            <a:extLst>
              <a:ext uri="{FF2B5EF4-FFF2-40B4-BE49-F238E27FC236}">
                <a16:creationId xmlns:a16="http://schemas.microsoft.com/office/drawing/2014/main" id="{70266104-0E05-26EB-E045-1813F8438147}"/>
              </a:ext>
            </a:extLst>
          </p:cNvPr>
          <p:cNvSpPr txBox="1"/>
          <p:nvPr/>
        </p:nvSpPr>
        <p:spPr>
          <a:xfrm>
            <a:off x="9221315" y="6642556"/>
            <a:ext cx="2970685" cy="215444"/>
          </a:xfrm>
          <a:prstGeom prst="rect">
            <a:avLst/>
          </a:prstGeom>
          <a:noFill/>
        </p:spPr>
        <p:txBody>
          <a:bodyPr wrap="none" rtlCol="0">
            <a:spAutoFit/>
          </a:bodyPr>
          <a:lstStyle/>
          <a:p>
            <a:r>
              <a:rPr lang="en-US" sz="800" dirty="0"/>
              <a:t>https://docs.voxel51.com/</a:t>
            </a:r>
            <a:r>
              <a:rPr lang="en-US" sz="800" dirty="0" err="1"/>
              <a:t>user_guide</a:t>
            </a:r>
            <a:r>
              <a:rPr lang="en-US" sz="800" dirty="0"/>
              <a:t>/</a:t>
            </a:r>
            <a:r>
              <a:rPr lang="en-US" sz="800" dirty="0" err="1"/>
              <a:t>dataset_creation</a:t>
            </a:r>
            <a:r>
              <a:rPr lang="en-US" sz="800" dirty="0"/>
              <a:t>/</a:t>
            </a:r>
            <a:r>
              <a:rPr lang="en-US" sz="800" dirty="0" err="1"/>
              <a:t>index.html</a:t>
            </a:r>
            <a:endParaRPr lang="en-CN" sz="800" dirty="0"/>
          </a:p>
        </p:txBody>
      </p:sp>
    </p:spTree>
    <p:extLst>
      <p:ext uri="{BB962C8B-B14F-4D97-AF65-F5344CB8AC3E}">
        <p14:creationId xmlns:p14="http://schemas.microsoft.com/office/powerpoint/2010/main" val="3140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F8E9D-1A2C-910F-F96F-B9C0862E8E4F}"/>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75614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B78BF-B527-04F1-D8C1-9B745CEC272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5323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2DAAC3F-1619-480A-A195-3D69726955FB}"/>
              </a:ext>
            </a:extLst>
          </p:cNvPr>
          <p:cNvSpPr txBox="1"/>
          <p:nvPr/>
        </p:nvSpPr>
        <p:spPr>
          <a:xfrm>
            <a:off x="8763550" y="5677127"/>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Analyst</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4700244" y="5259014"/>
            <a:ext cx="2791512" cy="276999"/>
          </a:xfrm>
          <a:prstGeom prst="rect">
            <a:avLst/>
          </a:prstGeom>
          <a:noFill/>
        </p:spPr>
        <p:txBody>
          <a:bodyPr wrap="square" lIns="0" tIns="0" rIns="0" bIns="0" rtlCol="0" anchor="b">
            <a:spAutoFit/>
          </a:bodyPr>
          <a:lstStyle/>
          <a:p>
            <a:pPr algn="ctr">
              <a:defRPr/>
            </a:pPr>
            <a:r>
              <a:rPr lang="en-US" dirty="0" err="1">
                <a:latin typeface="Segoe UI"/>
                <a:cs typeface="Segoe UI"/>
              </a:rPr>
              <a:t>Fangji</a:t>
            </a:r>
            <a:r>
              <a:rPr lang="en-US" dirty="0">
                <a:latin typeface="Segoe UI"/>
                <a:cs typeface="Segoe UI"/>
              </a:rPr>
              <a:t> Chen</a:t>
            </a:r>
            <a:endParaRPr lang="en-US" sz="1800" b="0" i="0" u="none" strike="noStrike" kern="1200" cap="none" spc="0" normalizeH="0" baseline="0" noProof="0" dirty="0">
              <a:ln>
                <a:noFill/>
              </a:ln>
              <a:effectLst/>
              <a:uLnTx/>
              <a:uFillTx/>
              <a:latin typeface="Segoe UI"/>
              <a:cs typeface="Segoe UI"/>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1551108" y="4928539"/>
            <a:ext cx="1862900" cy="553998"/>
          </a:xfrm>
          <a:prstGeom prst="rect">
            <a:avLst/>
          </a:prstGeom>
          <a:noFill/>
        </p:spPr>
        <p:txBody>
          <a:bodyPr wrap="square" lIns="0" tIns="0" rIns="0" bIns="0" rtlCol="0" anchor="b">
            <a:spAutoFit/>
          </a:bodyPr>
          <a:lstStyle/>
          <a:p>
            <a:pPr algn="ctr">
              <a:defRPr/>
            </a:pPr>
            <a:r>
              <a:rPr lang="en-US" dirty="0" err="1">
                <a:latin typeface="Segoe UI"/>
                <a:cs typeface="Segoe UI"/>
              </a:rPr>
              <a:t>Janvi</a:t>
            </a:r>
            <a:endParaRPr lang="en-US" dirty="0">
              <a:latin typeface="Segoe UI"/>
              <a:cs typeface="Segoe UI"/>
            </a:endParaRPr>
          </a:p>
          <a:p>
            <a:pPr algn="ctr">
              <a:defRPr/>
            </a:pPr>
            <a:r>
              <a:rPr lang="en-US" dirty="0">
                <a:latin typeface="Segoe UI"/>
                <a:cs typeface="Segoe UI"/>
              </a:rPr>
              <a:t>Patel</a:t>
            </a: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135795" cy="664797"/>
          </a:xfrm>
          <a:prstGeom prst="rect">
            <a:avLst/>
          </a:prstGeom>
          <a:noFill/>
        </p:spPr>
        <p:txBody>
          <a:bodyPr wrap="none" lIns="0" tIns="0" rIns="0" bIns="0"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Segoe UI" panose="020B0502040204020203" pitchFamily="34" charset="0"/>
                <a:ea typeface="Helvetica Neue Normal" charset="0"/>
                <a:cs typeface="Segoe UI" panose="020B0502040204020203" pitchFamily="34" charset="0"/>
              </a:rPr>
              <a:t>Our Team</a:t>
            </a:r>
          </a:p>
        </p:txBody>
      </p:sp>
      <p:pic>
        <p:nvPicPr>
          <p:cNvPr id="13" name="Picture Placeholder 12" descr="A picture containing person, indoor, blue&#10;&#10;Description automatically generated">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a:xfrm>
            <a:off x="4913480" y="2254955"/>
            <a:ext cx="2346225" cy="2348087"/>
          </a:xfrm>
          <a:prstGeom prst="rect">
            <a:avLst/>
          </a:prstGeom>
          <a:ln>
            <a:noFill/>
          </a:ln>
          <a:effectLst>
            <a:outerShdw blurRad="292100" dist="139700" dir="2700000" algn="tl" rotWithShape="0">
              <a:srgbClr val="333333">
                <a:alpha val="65000"/>
              </a:srgbClr>
            </a:outerShdw>
          </a:effectLst>
        </p:spPr>
      </p:pic>
      <p:pic>
        <p:nvPicPr>
          <p:cNvPr id="25" name="Picture Placeholder 24" descr="A person taking a selfie&#10;&#10;Description automatically generated">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1213690" y="2254955"/>
            <a:ext cx="2346225" cy="2348087"/>
          </a:xfrm>
          <a:prstGeom prst="rect">
            <a:avLst/>
          </a:prstGeom>
          <a:ln>
            <a:noFill/>
          </a:ln>
          <a:effectLst>
            <a:outerShdw blurRad="292100" dist="139700" dir="2700000" algn="tl" rotWithShape="0">
              <a:srgbClr val="333333">
                <a:alpha val="65000"/>
              </a:srgbClr>
            </a:outerShdw>
          </a:effectLst>
        </p:spPr>
      </p:pic>
      <p:pic>
        <p:nvPicPr>
          <p:cNvPr id="19" name="Picture Placeholder 18" descr="Bubble in the sky">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p:blipFill>
        <p:spPr>
          <a:xfrm rot="480000">
            <a:off x="8521888" y="2254956"/>
            <a:ext cx="2346225" cy="2348087"/>
          </a:xfrm>
        </p:spPr>
      </p:pic>
      <p:sp>
        <p:nvSpPr>
          <p:cNvPr id="4" name="TextBox 3">
            <a:extLst>
              <a:ext uri="{FF2B5EF4-FFF2-40B4-BE49-F238E27FC236}">
                <a16:creationId xmlns:a16="http://schemas.microsoft.com/office/drawing/2014/main" id="{EB2D4E91-8CEC-AA17-AC05-E80CC530A127}"/>
              </a:ext>
            </a:extLst>
          </p:cNvPr>
          <p:cNvSpPr txBox="1"/>
          <p:nvPr/>
        </p:nvSpPr>
        <p:spPr>
          <a:xfrm>
            <a:off x="8777992" y="4982015"/>
            <a:ext cx="1862900" cy="553998"/>
          </a:xfrm>
          <a:prstGeom prst="rect">
            <a:avLst/>
          </a:prstGeom>
          <a:noFill/>
        </p:spPr>
        <p:txBody>
          <a:bodyPr wrap="square" lIns="0" tIns="0" rIns="0" bIns="0" rtlCol="0" anchor="b">
            <a:spAutoFit/>
          </a:bodyPr>
          <a:lstStyle/>
          <a:p>
            <a:pPr algn="ctr">
              <a:defRPr/>
            </a:pPr>
            <a:r>
              <a:rPr lang="en-US" altLang="zh-TW" dirty="0" err="1">
                <a:latin typeface="Segoe UI"/>
                <a:ea typeface="新細明體"/>
                <a:cs typeface="Segoe UI"/>
              </a:rPr>
              <a:t>Scaria</a:t>
            </a:r>
            <a:r>
              <a:rPr lang="en-CA" altLang="zh-TW" dirty="0">
                <a:latin typeface="Segoe UI"/>
                <a:ea typeface="新細明體"/>
                <a:cs typeface="Segoe UI"/>
              </a:rPr>
              <a:t> </a:t>
            </a:r>
            <a:r>
              <a:rPr lang="en-CA" altLang="zh-TW" dirty="0" err="1">
                <a:latin typeface="Segoe UI"/>
                <a:ea typeface="新細明體"/>
                <a:cs typeface="Segoe UI"/>
              </a:rPr>
              <a:t>Ouseph</a:t>
            </a:r>
            <a:r>
              <a:rPr lang="en-US" altLang="zh-TW" dirty="0">
                <a:latin typeface="Segoe UI"/>
                <a:ea typeface="新細明體"/>
                <a:cs typeface="Segoe UI"/>
              </a:rPr>
              <a:t> Kurian</a:t>
            </a:r>
            <a:endParaRPr lang="en-US" dirty="0">
              <a:ea typeface="Calibri"/>
              <a:cs typeface="Calibri"/>
            </a:endParaRPr>
          </a:p>
        </p:txBody>
      </p:sp>
      <p:sp>
        <p:nvSpPr>
          <p:cNvPr id="5" name="TextBox 4">
            <a:extLst>
              <a:ext uri="{FF2B5EF4-FFF2-40B4-BE49-F238E27FC236}">
                <a16:creationId xmlns:a16="http://schemas.microsoft.com/office/drawing/2014/main" id="{253D7451-A390-2E9B-A5CD-30BF591FF06E}"/>
              </a:ext>
            </a:extLst>
          </p:cNvPr>
          <p:cNvSpPr txBox="1"/>
          <p:nvPr/>
        </p:nvSpPr>
        <p:spPr>
          <a:xfrm>
            <a:off x="5164550" y="5677128"/>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Developer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98A74DDC-27FB-4A69-E079-565898E3606F}"/>
              </a:ext>
            </a:extLst>
          </p:cNvPr>
          <p:cNvSpPr txBox="1"/>
          <p:nvPr/>
        </p:nvSpPr>
        <p:spPr>
          <a:xfrm>
            <a:off x="1551108" y="5541240"/>
            <a:ext cx="1862900" cy="553998"/>
          </a:xfrm>
          <a:prstGeom prst="rect">
            <a:avLst/>
          </a:prstGeom>
          <a:noFill/>
        </p:spPr>
        <p:txBody>
          <a:bodyPr wrap="square" lIns="0" tIns="0" rIns="0" bIns="0" rtlCol="0" anchor="b">
            <a:spAutoFit/>
          </a:bodyPr>
          <a:lstStyle/>
          <a:p>
            <a:pPr algn="ctr">
              <a:defRPr/>
            </a:pPr>
            <a:r>
              <a:rPr kumimoji="0" lang="en-US" sz="1800" b="0" i="0" u="none" strike="noStrike" kern="1200" cap="none" spc="0" normalizeH="0" baseline="0" noProof="0" dirty="0">
                <a:ln>
                  <a:noFill/>
                </a:ln>
                <a:solidFill>
                  <a:srgbClr val="002060"/>
                </a:solidFill>
                <a:effectLst/>
                <a:uLnTx/>
                <a:uFillTx/>
                <a:latin typeface="Segoe UI"/>
                <a:cs typeface="Segoe UI"/>
              </a:rPr>
              <a:t>Project Lead / Communicator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F20DEE42-5DB0-3F61-4741-BFDED419A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36329" y="2183914"/>
            <a:ext cx="2346225" cy="2411339"/>
          </a:xfrm>
          <a:prstGeom prst="rect">
            <a:avLst/>
          </a:prstGeom>
        </p:spPr>
      </p:pic>
    </p:spTree>
    <p:extLst>
      <p:ext uri="{BB962C8B-B14F-4D97-AF65-F5344CB8AC3E}">
        <p14:creationId xmlns:p14="http://schemas.microsoft.com/office/powerpoint/2010/main" val="330424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557AA-BF33-DEE2-1834-4179E1A3CE6C}"/>
              </a:ext>
            </a:extLst>
          </p:cNvPr>
          <p:cNvPicPr>
            <a:picLocks noChangeAspect="1"/>
          </p:cNvPicPr>
          <p:nvPr/>
        </p:nvPicPr>
        <p:blipFill>
          <a:blip r:embed="rId2"/>
          <a:stretch>
            <a:fillRect/>
          </a:stretch>
        </p:blipFill>
        <p:spPr>
          <a:xfrm>
            <a:off x="326533" y="182846"/>
            <a:ext cx="11538934" cy="6492308"/>
          </a:xfrm>
          <a:prstGeom prst="rect">
            <a:avLst/>
          </a:prstGeom>
        </p:spPr>
      </p:pic>
      <p:sp>
        <p:nvSpPr>
          <p:cNvPr id="3" name="TextBox 2">
            <a:extLst>
              <a:ext uri="{FF2B5EF4-FFF2-40B4-BE49-F238E27FC236}">
                <a16:creationId xmlns:a16="http://schemas.microsoft.com/office/drawing/2014/main" id="{0AA6C6B4-19E0-FF95-47F4-75AF9563FBAE}"/>
              </a:ext>
            </a:extLst>
          </p:cNvPr>
          <p:cNvSpPr txBox="1"/>
          <p:nvPr/>
        </p:nvSpPr>
        <p:spPr>
          <a:xfrm>
            <a:off x="8178885" y="6595255"/>
            <a:ext cx="4087979" cy="338554"/>
          </a:xfrm>
          <a:prstGeom prst="rect">
            <a:avLst/>
          </a:prstGeom>
          <a:noFill/>
        </p:spPr>
        <p:txBody>
          <a:bodyPr wrap="none" rtlCol="0">
            <a:spAutoFit/>
          </a:bodyPr>
          <a:lstStyle/>
          <a:p>
            <a:r>
              <a:rPr lang="en-US" sz="800" dirty="0">
                <a:hlinkClick r:id="rId3"/>
              </a:rPr>
              <a:t>https://opencv.github.io/cvat/docs/manual/basics/create_an_annotation_task/</a:t>
            </a:r>
            <a:endParaRPr lang="en-US" sz="800" dirty="0"/>
          </a:p>
          <a:p>
            <a:r>
              <a:rPr lang="en-US" sz="800" dirty="0">
                <a:hlinkClick r:id="rId4"/>
              </a:rPr>
              <a:t>https://docs.voxel51.com/user_guide/dataset_creation/datasets.html#cocodetectiondataset</a:t>
            </a:r>
            <a:endParaRPr lang="en-US" sz="800" dirty="0"/>
          </a:p>
        </p:txBody>
      </p:sp>
    </p:spTree>
    <p:extLst>
      <p:ext uri="{BB962C8B-B14F-4D97-AF65-F5344CB8AC3E}">
        <p14:creationId xmlns:p14="http://schemas.microsoft.com/office/powerpoint/2010/main" val="105406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0C389-7074-B73A-B876-DB8A1BC69B7A}"/>
              </a:ext>
            </a:extLst>
          </p:cNvPr>
          <p:cNvPicPr>
            <a:picLocks noChangeAspect="1"/>
          </p:cNvPicPr>
          <p:nvPr/>
        </p:nvPicPr>
        <p:blipFill>
          <a:blip r:embed="rId2"/>
          <a:stretch>
            <a:fillRect/>
          </a:stretch>
        </p:blipFill>
        <p:spPr>
          <a:xfrm>
            <a:off x="571130" y="326818"/>
            <a:ext cx="11049740" cy="6204364"/>
          </a:xfrm>
          <a:prstGeom prst="rect">
            <a:avLst/>
          </a:prstGeom>
        </p:spPr>
      </p:pic>
      <p:sp>
        <p:nvSpPr>
          <p:cNvPr id="3" name="TextBox 2">
            <a:extLst>
              <a:ext uri="{FF2B5EF4-FFF2-40B4-BE49-F238E27FC236}">
                <a16:creationId xmlns:a16="http://schemas.microsoft.com/office/drawing/2014/main" id="{18E98D3A-7720-7599-545C-690346254F36}"/>
              </a:ext>
            </a:extLst>
          </p:cNvPr>
          <p:cNvSpPr txBox="1"/>
          <p:nvPr/>
        </p:nvSpPr>
        <p:spPr>
          <a:xfrm>
            <a:off x="8495215" y="6642556"/>
            <a:ext cx="3786614" cy="215444"/>
          </a:xfrm>
          <a:prstGeom prst="rect">
            <a:avLst/>
          </a:prstGeom>
          <a:noFill/>
        </p:spPr>
        <p:txBody>
          <a:bodyPr wrap="none" rtlCol="0">
            <a:spAutoFit/>
          </a:bodyPr>
          <a:lstStyle/>
          <a:p>
            <a:pPr algn="l"/>
            <a:r>
              <a:rPr lang="en-US" sz="800" b="0" i="0" dirty="0">
                <a:solidFill>
                  <a:srgbClr val="262626"/>
                </a:solidFill>
                <a:effectLst/>
                <a:latin typeface="Palanquin" panose="020B0604020202020204" pitchFamily="34" charset="0"/>
              </a:rPr>
              <a:t>Adding model predictions: </a:t>
            </a:r>
            <a:r>
              <a:rPr lang="en-US" sz="800" dirty="0">
                <a:hlinkClick r:id="rId3"/>
              </a:rPr>
              <a:t>https://docs.voxel51.com/recipes/adding_detections.html</a:t>
            </a:r>
            <a:endParaRPr lang="en-US" sz="800" dirty="0"/>
          </a:p>
        </p:txBody>
      </p:sp>
    </p:spTree>
    <p:extLst>
      <p:ext uri="{BB962C8B-B14F-4D97-AF65-F5344CB8AC3E}">
        <p14:creationId xmlns:p14="http://schemas.microsoft.com/office/powerpoint/2010/main" val="121049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0CD4E-A482-F1A3-D6A2-7F17187DC06E}"/>
              </a:ext>
            </a:extLst>
          </p:cNvPr>
          <p:cNvSpPr txBox="1"/>
          <p:nvPr/>
        </p:nvSpPr>
        <p:spPr>
          <a:xfrm>
            <a:off x="8629095" y="6642556"/>
            <a:ext cx="3655168" cy="215444"/>
          </a:xfrm>
          <a:prstGeom prst="rect">
            <a:avLst/>
          </a:prstGeom>
          <a:noFill/>
        </p:spPr>
        <p:txBody>
          <a:bodyPr wrap="none" rtlCol="0">
            <a:spAutoFit/>
          </a:bodyPr>
          <a:lstStyle/>
          <a:p>
            <a:r>
              <a:rPr lang="en-US" sz="800" dirty="0"/>
              <a:t>https://docs.voxel51.com/tutorials/</a:t>
            </a:r>
            <a:r>
              <a:rPr lang="en-US" sz="800" dirty="0" err="1"/>
              <a:t>evaluate_detections.html#Evaluate-detections</a:t>
            </a:r>
            <a:endParaRPr lang="en-CN" sz="800" dirty="0"/>
          </a:p>
        </p:txBody>
      </p:sp>
      <p:pic>
        <p:nvPicPr>
          <p:cNvPr id="9" name="Picture 8" descr="Chart, line chart&#10;&#10;Description automatically generated">
            <a:extLst>
              <a:ext uri="{FF2B5EF4-FFF2-40B4-BE49-F238E27FC236}">
                <a16:creationId xmlns:a16="http://schemas.microsoft.com/office/drawing/2014/main" id="{103C09CE-B45D-BC0D-27EE-4724248EF6F5}"/>
              </a:ext>
            </a:extLst>
          </p:cNvPr>
          <p:cNvPicPr>
            <a:picLocks noChangeAspect="1"/>
          </p:cNvPicPr>
          <p:nvPr/>
        </p:nvPicPr>
        <p:blipFill rotWithShape="1">
          <a:blip r:embed="rId2">
            <a:extLst>
              <a:ext uri="{28A0092B-C50C-407E-A947-70E740481C1C}">
                <a14:useLocalDpi xmlns:a14="http://schemas.microsoft.com/office/drawing/2010/main" val="0"/>
              </a:ext>
            </a:extLst>
          </a:blip>
          <a:srcRect l="19740" t="5644" r="26930"/>
          <a:stretch/>
        </p:blipFill>
        <p:spPr>
          <a:xfrm>
            <a:off x="7303085" y="1625600"/>
            <a:ext cx="3745631" cy="3606800"/>
          </a:xfrm>
          <a:prstGeom prst="rect">
            <a:avLst/>
          </a:prstGeom>
        </p:spPr>
      </p:pic>
      <p:pic>
        <p:nvPicPr>
          <p:cNvPr id="10" name="Picture 9">
            <a:extLst>
              <a:ext uri="{FF2B5EF4-FFF2-40B4-BE49-F238E27FC236}">
                <a16:creationId xmlns:a16="http://schemas.microsoft.com/office/drawing/2014/main" id="{8D5B3128-C458-FFB4-4738-64D6FAE586F1}"/>
              </a:ext>
            </a:extLst>
          </p:cNvPr>
          <p:cNvPicPr>
            <a:picLocks noChangeAspect="1"/>
          </p:cNvPicPr>
          <p:nvPr/>
        </p:nvPicPr>
        <p:blipFill>
          <a:blip r:embed="rId3"/>
          <a:stretch>
            <a:fillRect/>
          </a:stretch>
        </p:blipFill>
        <p:spPr>
          <a:xfrm>
            <a:off x="1099255" y="1625600"/>
            <a:ext cx="5448300" cy="3606800"/>
          </a:xfrm>
          <a:prstGeom prst="rect">
            <a:avLst/>
          </a:prstGeom>
        </p:spPr>
      </p:pic>
      <p:sp>
        <p:nvSpPr>
          <p:cNvPr id="11" name="TextBox 10">
            <a:extLst>
              <a:ext uri="{FF2B5EF4-FFF2-40B4-BE49-F238E27FC236}">
                <a16:creationId xmlns:a16="http://schemas.microsoft.com/office/drawing/2014/main" id="{E6334929-E4C4-BA32-C384-CD0FEA06C61F}"/>
              </a:ext>
            </a:extLst>
          </p:cNvPr>
          <p:cNvSpPr txBox="1"/>
          <p:nvPr/>
        </p:nvSpPr>
        <p:spPr>
          <a:xfrm>
            <a:off x="1072444" y="666044"/>
            <a:ext cx="2498889" cy="369332"/>
          </a:xfrm>
          <a:prstGeom prst="rect">
            <a:avLst/>
          </a:prstGeom>
          <a:noFill/>
        </p:spPr>
        <p:txBody>
          <a:bodyPr wrap="none" rtlCol="0">
            <a:spAutoFit/>
          </a:bodyPr>
          <a:lstStyle/>
          <a:p>
            <a:r>
              <a:rPr lang="en-CN" dirty="0"/>
              <a:t>ResNet mAP score= 0.13</a:t>
            </a:r>
          </a:p>
        </p:txBody>
      </p:sp>
      <p:grpSp>
        <p:nvGrpSpPr>
          <p:cNvPr id="14" name="Group 13">
            <a:extLst>
              <a:ext uri="{FF2B5EF4-FFF2-40B4-BE49-F238E27FC236}">
                <a16:creationId xmlns:a16="http://schemas.microsoft.com/office/drawing/2014/main" id="{C551731D-DAD8-DD7C-F2B8-869F3A6E145F}"/>
              </a:ext>
            </a:extLst>
          </p:cNvPr>
          <p:cNvGrpSpPr/>
          <p:nvPr/>
        </p:nvGrpSpPr>
        <p:grpSpPr>
          <a:xfrm>
            <a:off x="822663" y="420064"/>
            <a:ext cx="1545120" cy="1108800"/>
            <a:chOff x="822663" y="420064"/>
            <a:chExt cx="1545120" cy="1108800"/>
          </a:xfrm>
        </p:grpSpPr>
        <mc:AlternateContent xmlns:mc="http://schemas.openxmlformats.org/markup-compatibility/2006">
          <mc:Choice xmlns:p14="http://schemas.microsoft.com/office/powerpoint/2010/main" xmlns:aink="http://schemas.microsoft.com/office/drawing/2016/ink" Requires="p14 aink">
            <p:contentPart p14:bwMode="auto" r:id="rId4">
              <p14:nvContentPartPr>
                <p14:cNvPr id="12" name="Ink 11">
                  <a:extLst>
                    <a:ext uri="{FF2B5EF4-FFF2-40B4-BE49-F238E27FC236}">
                      <a16:creationId xmlns:a16="http://schemas.microsoft.com/office/drawing/2014/main" id="{E9431C31-6303-F7B7-0898-E4E3B34E5BD2}"/>
                    </a:ext>
                  </a:extLst>
                </p14:cNvPr>
                <p14:cNvContentPartPr/>
                <p14:nvPr/>
              </p14:nvContentPartPr>
              <p14:xfrm>
                <a:off x="1745343" y="846664"/>
                <a:ext cx="360" cy="360"/>
              </p14:xfrm>
            </p:contentPart>
          </mc:Choice>
          <mc:Fallback>
            <p:pic>
              <p:nvPicPr>
                <p:cNvPr id="12" name="Ink 11">
                  <a:extLst>
                    <a:ext uri="{FF2B5EF4-FFF2-40B4-BE49-F238E27FC236}">
                      <a16:creationId xmlns:a16="http://schemas.microsoft.com/office/drawing/2014/main" id="{E9431C31-6303-F7B7-0898-E4E3B34E5BD2}"/>
                    </a:ext>
                  </a:extLst>
                </p:cNvPr>
                <p:cNvPicPr/>
                <p:nvPr/>
              </p:nvPicPr>
              <p:blipFill>
                <a:blip r:embed="rId5"/>
                <a:stretch>
                  <a:fillRect/>
                </a:stretch>
              </p:blipFill>
              <p:spPr>
                <a:xfrm>
                  <a:off x="1727703" y="738664"/>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3" name="Ink 12">
                  <a:extLst>
                    <a:ext uri="{FF2B5EF4-FFF2-40B4-BE49-F238E27FC236}">
                      <a16:creationId xmlns:a16="http://schemas.microsoft.com/office/drawing/2014/main" id="{159F3595-E7D6-ECDD-67AE-26ACAE1CC1C9}"/>
                    </a:ext>
                  </a:extLst>
                </p14:cNvPr>
                <p14:cNvContentPartPr/>
                <p14:nvPr/>
              </p14:nvContentPartPr>
              <p14:xfrm>
                <a:off x="822663" y="420064"/>
                <a:ext cx="1545120" cy="1108800"/>
              </p14:xfrm>
            </p:contentPart>
          </mc:Choice>
          <mc:Fallback>
            <p:pic>
              <p:nvPicPr>
                <p:cNvPr id="13" name="Ink 12">
                  <a:extLst>
                    <a:ext uri="{FF2B5EF4-FFF2-40B4-BE49-F238E27FC236}">
                      <a16:creationId xmlns:a16="http://schemas.microsoft.com/office/drawing/2014/main" id="{159F3595-E7D6-ECDD-67AE-26ACAE1CC1C9}"/>
                    </a:ext>
                  </a:extLst>
                </p:cNvPr>
                <p:cNvPicPr/>
                <p:nvPr/>
              </p:nvPicPr>
              <p:blipFill>
                <a:blip r:embed="rId7"/>
                <a:stretch>
                  <a:fillRect/>
                </a:stretch>
              </p:blipFill>
              <p:spPr>
                <a:xfrm>
                  <a:off x="805023" y="312064"/>
                  <a:ext cx="1580760" cy="1324440"/>
                </a:xfrm>
                <a:prstGeom prst="rect">
                  <a:avLst/>
                </a:prstGeom>
              </p:spPr>
            </p:pic>
          </mc:Fallback>
        </mc:AlternateContent>
      </p:grpSp>
    </p:spTree>
    <p:extLst>
      <p:ext uri="{BB962C8B-B14F-4D97-AF65-F5344CB8AC3E}">
        <p14:creationId xmlns:p14="http://schemas.microsoft.com/office/powerpoint/2010/main" val="173300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DC51D-6C8B-7533-2F35-38F59F794EE2}"/>
              </a:ext>
            </a:extLst>
          </p:cNvPr>
          <p:cNvPicPr>
            <a:picLocks noChangeAspect="1"/>
          </p:cNvPicPr>
          <p:nvPr/>
        </p:nvPicPr>
        <p:blipFill>
          <a:blip r:embed="rId2"/>
          <a:stretch>
            <a:fillRect/>
          </a:stretch>
        </p:blipFill>
        <p:spPr>
          <a:xfrm>
            <a:off x="1970843" y="-2652"/>
            <a:ext cx="8247126" cy="6860652"/>
          </a:xfrm>
          <a:prstGeom prst="rect">
            <a:avLst/>
          </a:prstGeom>
        </p:spPr>
      </p:pic>
      <p:sp>
        <p:nvSpPr>
          <p:cNvPr id="3" name="TextBox 2">
            <a:extLst>
              <a:ext uri="{FF2B5EF4-FFF2-40B4-BE49-F238E27FC236}">
                <a16:creationId xmlns:a16="http://schemas.microsoft.com/office/drawing/2014/main" id="{950490F3-FE22-5706-E78F-BC9E7BF5CD1D}"/>
              </a:ext>
            </a:extLst>
          </p:cNvPr>
          <p:cNvSpPr txBox="1"/>
          <p:nvPr/>
        </p:nvSpPr>
        <p:spPr>
          <a:xfrm>
            <a:off x="6629236" y="6544053"/>
            <a:ext cx="5679760" cy="338554"/>
          </a:xfrm>
          <a:prstGeom prst="rect">
            <a:avLst/>
          </a:prstGeom>
          <a:noFill/>
        </p:spPr>
        <p:txBody>
          <a:bodyPr wrap="none" rtlCol="0">
            <a:spAutoFit/>
          </a:bodyPr>
          <a:lstStyle/>
          <a:p>
            <a:pPr algn="just"/>
            <a:r>
              <a:rPr lang="en-US" sz="800" b="0" i="0" dirty="0">
                <a:solidFill>
                  <a:schemeClr val="bg1"/>
                </a:solidFill>
                <a:effectLst/>
                <a:latin typeface="Helvetica Neue" panose="02000503000000020004" pitchFamily="2" charset="0"/>
              </a:rPr>
              <a:t>Detection Evaluation &amp; metrics: </a:t>
            </a:r>
            <a:r>
              <a:rPr lang="en-US" sz="800" dirty="0">
                <a:hlinkClick r:id="rId3"/>
              </a:rPr>
              <a:t>https://cocodataset.org/?spm=a2c6h.12873639.article-detail.6.34c41d3e4kTtbZ#detection-eval</a:t>
            </a:r>
            <a:endParaRPr lang="en-US" sz="800" dirty="0"/>
          </a:p>
          <a:p>
            <a:pPr algn="just"/>
            <a:r>
              <a:rPr lang="en-US" sz="800" b="0" i="0" dirty="0">
                <a:solidFill>
                  <a:schemeClr val="bg1"/>
                </a:solidFill>
                <a:effectLst/>
                <a:latin typeface="Helvetica Neue" panose="02000503000000020004" pitchFamily="2" charset="0"/>
              </a:rPr>
              <a:t>Evaluation Code</a:t>
            </a:r>
            <a:r>
              <a:rPr lang="en-CN" sz="800" b="0" i="0" dirty="0">
                <a:solidFill>
                  <a:schemeClr val="bg1"/>
                </a:solidFill>
                <a:effectLst/>
                <a:latin typeface="Helvetica Neue" panose="02000503000000020004" pitchFamily="2" charset="0"/>
              </a:rPr>
              <a:t> &amp; demo</a:t>
            </a:r>
            <a:r>
              <a:rPr lang="en-CN" sz="800" b="0" i="0" dirty="0">
                <a:solidFill>
                  <a:srgbClr val="1D2125"/>
                </a:solidFill>
                <a:effectLst/>
                <a:latin typeface="Helvetica Neue" panose="02000503000000020004" pitchFamily="2" charset="0"/>
              </a:rPr>
              <a:t>: </a:t>
            </a:r>
            <a:r>
              <a:rPr lang="en-US" sz="800" b="0" i="0" dirty="0">
                <a:solidFill>
                  <a:srgbClr val="1D2125"/>
                </a:solidFill>
                <a:effectLst/>
                <a:latin typeface="Helvetica Neue" panose="02000503000000020004" pitchFamily="2" charset="0"/>
                <a:hlinkClick r:id="rId4"/>
              </a:rPr>
              <a:t>https://github.com/cocodataset/cocoapi/blob/master/PythonAPI/pycocoEvalDemo.ipynb</a:t>
            </a:r>
            <a:endParaRPr lang="en-US" sz="800" b="0" i="0" dirty="0">
              <a:solidFill>
                <a:srgbClr val="1D2125"/>
              </a:solidFill>
              <a:effectLst/>
              <a:latin typeface="Helvetica Neue" panose="02000503000000020004" pitchFamily="2" charset="0"/>
            </a:endParaRPr>
          </a:p>
        </p:txBody>
      </p:sp>
    </p:spTree>
    <p:extLst>
      <p:ext uri="{BB962C8B-B14F-4D97-AF65-F5344CB8AC3E}">
        <p14:creationId xmlns:p14="http://schemas.microsoft.com/office/powerpoint/2010/main" val="912705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9E132A3-39BB-DD83-8844-2653F3FC8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3517"/>
            <a:ext cx="10905066" cy="4770965"/>
          </a:xfrm>
          <a:prstGeom prst="rect">
            <a:avLst/>
          </a:prstGeom>
        </p:spPr>
      </p:pic>
    </p:spTree>
    <p:extLst>
      <p:ext uri="{BB962C8B-B14F-4D97-AF65-F5344CB8AC3E}">
        <p14:creationId xmlns:p14="http://schemas.microsoft.com/office/powerpoint/2010/main" val="1690298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88F7CC28-5E10-DC25-D734-50CFDAE6326D}"/>
              </a:ext>
            </a:extLst>
          </p:cNvPr>
          <p:cNvPicPr>
            <a:picLocks noChangeAspect="1"/>
          </p:cNvPicPr>
          <p:nvPr/>
        </p:nvPicPr>
        <p:blipFill rotWithShape="1">
          <a:blip r:embed="rId2">
            <a:extLst>
              <a:ext uri="{28A0092B-C50C-407E-A947-70E740481C1C}">
                <a14:useLocalDpi xmlns:a14="http://schemas.microsoft.com/office/drawing/2010/main" val="0"/>
              </a:ext>
            </a:extLst>
          </a:blip>
          <a:srcRect l="11775" t="35271" r="39744" b="28257"/>
          <a:stretch/>
        </p:blipFill>
        <p:spPr>
          <a:xfrm>
            <a:off x="3530600" y="720089"/>
            <a:ext cx="5130800" cy="1689101"/>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2F45B33B-2583-4F48-4998-F113B66C7E2F}"/>
              </a:ext>
            </a:extLst>
          </p:cNvPr>
          <p:cNvPicPr>
            <a:picLocks noChangeAspect="1"/>
          </p:cNvPicPr>
          <p:nvPr/>
        </p:nvPicPr>
        <p:blipFill rotWithShape="1">
          <a:blip r:embed="rId3">
            <a:extLst>
              <a:ext uri="{28A0092B-C50C-407E-A947-70E740481C1C}">
                <a14:useLocalDpi xmlns:a14="http://schemas.microsoft.com/office/drawing/2010/main" val="0"/>
              </a:ext>
            </a:extLst>
          </a:blip>
          <a:srcRect l="10784" t="-1" r="8987" b="4841"/>
          <a:stretch/>
        </p:blipFill>
        <p:spPr>
          <a:xfrm>
            <a:off x="130199" y="2916849"/>
            <a:ext cx="11931601" cy="3773883"/>
          </a:xfrm>
          <a:prstGeom prst="rect">
            <a:avLst/>
          </a:prstGeom>
        </p:spPr>
      </p:pic>
    </p:spTree>
    <p:extLst>
      <p:ext uri="{BB962C8B-B14F-4D97-AF65-F5344CB8AC3E}">
        <p14:creationId xmlns:p14="http://schemas.microsoft.com/office/powerpoint/2010/main" val="2581803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D8DADFDD-40F0-2593-F81E-B4777C3281A1}"/>
              </a:ext>
            </a:extLst>
          </p:cNvPr>
          <p:cNvPicPr>
            <a:picLocks noChangeAspect="1"/>
          </p:cNvPicPr>
          <p:nvPr/>
        </p:nvPicPr>
        <p:blipFill rotWithShape="1">
          <a:blip r:embed="rId2">
            <a:extLst>
              <a:ext uri="{28A0092B-C50C-407E-A947-70E740481C1C}">
                <a14:useLocalDpi xmlns:a14="http://schemas.microsoft.com/office/drawing/2010/main" val="0"/>
              </a:ext>
            </a:extLst>
          </a:blip>
          <a:srcRect l="11732" t="35551" r="39868" b="28036"/>
          <a:stretch/>
        </p:blipFill>
        <p:spPr>
          <a:xfrm>
            <a:off x="3530600" y="720089"/>
            <a:ext cx="5130800" cy="1689101"/>
          </a:xfrm>
          <a:prstGeom prst="rect">
            <a:avLst/>
          </a:prstGeom>
        </p:spPr>
      </p:pic>
      <p:pic>
        <p:nvPicPr>
          <p:cNvPr id="3" name="Picture 2" descr="Diagram&#10;&#10;Description automatically generated">
            <a:extLst>
              <a:ext uri="{FF2B5EF4-FFF2-40B4-BE49-F238E27FC236}">
                <a16:creationId xmlns:a16="http://schemas.microsoft.com/office/drawing/2014/main" id="{C042D95F-73D1-43CC-69CE-D999913CC110}"/>
              </a:ext>
            </a:extLst>
          </p:cNvPr>
          <p:cNvPicPr>
            <a:picLocks noChangeAspect="1"/>
          </p:cNvPicPr>
          <p:nvPr/>
        </p:nvPicPr>
        <p:blipFill rotWithShape="1">
          <a:blip r:embed="rId2">
            <a:extLst>
              <a:ext uri="{28A0092B-C50C-407E-A947-70E740481C1C}">
                <a14:useLocalDpi xmlns:a14="http://schemas.microsoft.com/office/drawing/2010/main" val="0"/>
              </a:ext>
            </a:extLst>
          </a:blip>
          <a:srcRect l="11789" t="35309" r="39808" b="28280"/>
          <a:stretch/>
        </p:blipFill>
        <p:spPr>
          <a:xfrm>
            <a:off x="3530601" y="720089"/>
            <a:ext cx="5130800" cy="1689101"/>
          </a:xfrm>
          <a:prstGeom prst="rect">
            <a:avLst/>
          </a:prstGeom>
        </p:spPr>
      </p:pic>
      <p:sp>
        <p:nvSpPr>
          <p:cNvPr id="5" name="TextBox 4">
            <a:extLst>
              <a:ext uri="{FF2B5EF4-FFF2-40B4-BE49-F238E27FC236}">
                <a16:creationId xmlns:a16="http://schemas.microsoft.com/office/drawing/2014/main" id="{2CB2666F-B7E3-978F-EEA5-9AD3ED747286}"/>
              </a:ext>
            </a:extLst>
          </p:cNvPr>
          <p:cNvSpPr txBox="1"/>
          <p:nvPr/>
        </p:nvSpPr>
        <p:spPr>
          <a:xfrm>
            <a:off x="4533075" y="6014434"/>
            <a:ext cx="1372683" cy="369332"/>
          </a:xfrm>
          <a:prstGeom prst="rect">
            <a:avLst/>
          </a:prstGeom>
          <a:noFill/>
        </p:spPr>
        <p:txBody>
          <a:bodyPr wrap="none" rtlCol="0">
            <a:spAutoFit/>
          </a:bodyPr>
          <a:lstStyle/>
          <a:p>
            <a:r>
              <a:rPr lang="en-CN" dirty="0"/>
              <a:t>Picture</a:t>
            </a:r>
            <a:r>
              <a:rPr lang="en-US" altLang="zh-CN" dirty="0"/>
              <a:t>3.png</a:t>
            </a:r>
            <a:endParaRPr lang="en-CN" dirty="0"/>
          </a:p>
        </p:txBody>
      </p:sp>
      <p:sp>
        <p:nvSpPr>
          <p:cNvPr id="59" name="TextBox 58">
            <a:extLst>
              <a:ext uri="{FF2B5EF4-FFF2-40B4-BE49-F238E27FC236}">
                <a16:creationId xmlns:a16="http://schemas.microsoft.com/office/drawing/2014/main" id="{2FF586D0-E4B5-755D-05E1-242B21258D7A}"/>
              </a:ext>
            </a:extLst>
          </p:cNvPr>
          <p:cNvSpPr txBox="1"/>
          <p:nvPr/>
        </p:nvSpPr>
        <p:spPr>
          <a:xfrm>
            <a:off x="9131853" y="6011837"/>
            <a:ext cx="2630848" cy="369332"/>
          </a:xfrm>
          <a:prstGeom prst="rect">
            <a:avLst/>
          </a:prstGeom>
          <a:noFill/>
        </p:spPr>
        <p:txBody>
          <a:bodyPr wrap="none" rtlCol="0">
            <a:spAutoFit/>
          </a:bodyPr>
          <a:lstStyle/>
          <a:p>
            <a:r>
              <a:rPr lang="en-US" altLang="zh-CN" dirty="0"/>
              <a:t>2022-09-02_13-50-14.png</a:t>
            </a:r>
            <a:endParaRPr lang="en-CN" dirty="0"/>
          </a:p>
        </p:txBody>
      </p:sp>
      <p:pic>
        <p:nvPicPr>
          <p:cNvPr id="61" name="Picture 60">
            <a:extLst>
              <a:ext uri="{FF2B5EF4-FFF2-40B4-BE49-F238E27FC236}">
                <a16:creationId xmlns:a16="http://schemas.microsoft.com/office/drawing/2014/main" id="{9386280A-1BE9-1729-11EF-4CE17A5367EE}"/>
              </a:ext>
            </a:extLst>
          </p:cNvPr>
          <p:cNvPicPr>
            <a:picLocks noChangeAspect="1"/>
          </p:cNvPicPr>
          <p:nvPr/>
        </p:nvPicPr>
        <p:blipFill rotWithShape="1">
          <a:blip r:embed="rId3"/>
          <a:srcRect t="14273" r="17093" b="5706"/>
          <a:stretch/>
        </p:blipFill>
        <p:spPr>
          <a:xfrm>
            <a:off x="429297" y="2792959"/>
            <a:ext cx="5476461" cy="3221475"/>
          </a:xfrm>
          <a:prstGeom prst="rect">
            <a:avLst/>
          </a:prstGeom>
        </p:spPr>
      </p:pic>
      <p:pic>
        <p:nvPicPr>
          <p:cNvPr id="62" name="Picture 61">
            <a:extLst>
              <a:ext uri="{FF2B5EF4-FFF2-40B4-BE49-F238E27FC236}">
                <a16:creationId xmlns:a16="http://schemas.microsoft.com/office/drawing/2014/main" id="{4BBE831C-F1A4-A3D7-39D6-9A2E1B01A5D7}"/>
              </a:ext>
            </a:extLst>
          </p:cNvPr>
          <p:cNvPicPr>
            <a:picLocks noChangeAspect="1"/>
          </p:cNvPicPr>
          <p:nvPr/>
        </p:nvPicPr>
        <p:blipFill rotWithShape="1">
          <a:blip r:embed="rId4"/>
          <a:srcRect l="10327" t="18750" r="-213" b="6568"/>
          <a:stretch/>
        </p:blipFill>
        <p:spPr>
          <a:xfrm>
            <a:off x="6286240" y="2792959"/>
            <a:ext cx="5476461" cy="3221475"/>
          </a:xfrm>
          <a:prstGeom prst="rect">
            <a:avLst/>
          </a:prstGeom>
        </p:spPr>
      </p:pic>
    </p:spTree>
    <p:extLst>
      <p:ext uri="{BB962C8B-B14F-4D97-AF65-F5344CB8AC3E}">
        <p14:creationId xmlns:p14="http://schemas.microsoft.com/office/powerpoint/2010/main" val="83444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CE107-3E36-B29F-7BEA-E1A47D7702EE}"/>
              </a:ext>
            </a:extLst>
          </p:cNvPr>
          <p:cNvPicPr>
            <a:picLocks noChangeAspect="1"/>
          </p:cNvPicPr>
          <p:nvPr/>
        </p:nvPicPr>
        <p:blipFill rotWithShape="1">
          <a:blip r:embed="rId2"/>
          <a:srcRect l="6558" t="12747" r="3034" b="457"/>
          <a:stretch/>
        </p:blipFill>
        <p:spPr>
          <a:xfrm>
            <a:off x="429299" y="2792959"/>
            <a:ext cx="5476461" cy="3221475"/>
          </a:xfrm>
          <a:prstGeom prst="rect">
            <a:avLst/>
          </a:prstGeom>
        </p:spPr>
      </p:pic>
      <p:pic>
        <p:nvPicPr>
          <p:cNvPr id="5" name="Picture 4" descr="Diagram&#10;&#10;Description automatically generated">
            <a:extLst>
              <a:ext uri="{FF2B5EF4-FFF2-40B4-BE49-F238E27FC236}">
                <a16:creationId xmlns:a16="http://schemas.microsoft.com/office/drawing/2014/main" id="{3D919D0B-5961-5F31-E08F-E41F981AB2FA}"/>
              </a:ext>
            </a:extLst>
          </p:cNvPr>
          <p:cNvPicPr>
            <a:picLocks noChangeAspect="1"/>
          </p:cNvPicPr>
          <p:nvPr/>
        </p:nvPicPr>
        <p:blipFill rotWithShape="1">
          <a:blip r:embed="rId3">
            <a:extLst>
              <a:ext uri="{28A0092B-C50C-407E-A947-70E740481C1C}">
                <a14:useLocalDpi xmlns:a14="http://schemas.microsoft.com/office/drawing/2010/main" val="0"/>
              </a:ext>
            </a:extLst>
          </a:blip>
          <a:srcRect l="11799" t="35244" r="39812" b="28352"/>
          <a:stretch/>
        </p:blipFill>
        <p:spPr>
          <a:xfrm>
            <a:off x="3530600" y="720089"/>
            <a:ext cx="5130800" cy="1689101"/>
          </a:xfrm>
          <a:prstGeom prst="rect">
            <a:avLst/>
          </a:prstGeom>
        </p:spPr>
      </p:pic>
      <p:pic>
        <p:nvPicPr>
          <p:cNvPr id="7" name="Picture 6">
            <a:extLst>
              <a:ext uri="{FF2B5EF4-FFF2-40B4-BE49-F238E27FC236}">
                <a16:creationId xmlns:a16="http://schemas.microsoft.com/office/drawing/2014/main" id="{B7DDDC3F-C7DB-41F3-EBFF-9DAA6BE285EE}"/>
              </a:ext>
            </a:extLst>
          </p:cNvPr>
          <p:cNvPicPr>
            <a:picLocks noChangeAspect="1"/>
          </p:cNvPicPr>
          <p:nvPr/>
        </p:nvPicPr>
        <p:blipFill rotWithShape="1">
          <a:blip r:embed="rId4"/>
          <a:srcRect l="12204" t="21582" b="12863"/>
          <a:stretch/>
        </p:blipFill>
        <p:spPr>
          <a:xfrm>
            <a:off x="6286242" y="2792959"/>
            <a:ext cx="5476461" cy="3221475"/>
          </a:xfrm>
          <a:prstGeom prst="rect">
            <a:avLst/>
          </a:prstGeom>
        </p:spPr>
      </p:pic>
      <p:sp>
        <p:nvSpPr>
          <p:cNvPr id="42" name="TextBox 41">
            <a:extLst>
              <a:ext uri="{FF2B5EF4-FFF2-40B4-BE49-F238E27FC236}">
                <a16:creationId xmlns:a16="http://schemas.microsoft.com/office/drawing/2014/main" id="{DF13D88C-DD39-FE5A-CA73-7D2562530032}"/>
              </a:ext>
            </a:extLst>
          </p:cNvPr>
          <p:cNvSpPr txBox="1"/>
          <p:nvPr/>
        </p:nvSpPr>
        <p:spPr>
          <a:xfrm>
            <a:off x="4533075" y="6014434"/>
            <a:ext cx="1372683" cy="369332"/>
          </a:xfrm>
          <a:prstGeom prst="rect">
            <a:avLst/>
          </a:prstGeom>
          <a:noFill/>
        </p:spPr>
        <p:txBody>
          <a:bodyPr wrap="none" rtlCol="0">
            <a:spAutoFit/>
          </a:bodyPr>
          <a:lstStyle/>
          <a:p>
            <a:r>
              <a:rPr lang="en-CN" dirty="0"/>
              <a:t>Picture</a:t>
            </a:r>
            <a:r>
              <a:rPr lang="en-US" altLang="zh-CN" dirty="0"/>
              <a:t>3.png</a:t>
            </a:r>
            <a:endParaRPr lang="en-CN" dirty="0"/>
          </a:p>
        </p:txBody>
      </p:sp>
      <p:sp>
        <p:nvSpPr>
          <p:cNvPr id="43" name="TextBox 42">
            <a:extLst>
              <a:ext uri="{FF2B5EF4-FFF2-40B4-BE49-F238E27FC236}">
                <a16:creationId xmlns:a16="http://schemas.microsoft.com/office/drawing/2014/main" id="{FE71B894-7927-89CD-996C-194703B9BA64}"/>
              </a:ext>
            </a:extLst>
          </p:cNvPr>
          <p:cNvSpPr txBox="1"/>
          <p:nvPr/>
        </p:nvSpPr>
        <p:spPr>
          <a:xfrm>
            <a:off x="9131853" y="6011837"/>
            <a:ext cx="2630848" cy="369332"/>
          </a:xfrm>
          <a:prstGeom prst="rect">
            <a:avLst/>
          </a:prstGeom>
          <a:noFill/>
        </p:spPr>
        <p:txBody>
          <a:bodyPr wrap="none" rtlCol="0">
            <a:spAutoFit/>
          </a:bodyPr>
          <a:lstStyle/>
          <a:p>
            <a:r>
              <a:rPr lang="en-US" altLang="zh-CN" dirty="0"/>
              <a:t>2022-09-02_13-50-14.png</a:t>
            </a:r>
            <a:endParaRPr lang="en-CN" dirty="0"/>
          </a:p>
        </p:txBody>
      </p:sp>
    </p:spTree>
    <p:extLst>
      <p:ext uri="{BB962C8B-B14F-4D97-AF65-F5344CB8AC3E}">
        <p14:creationId xmlns:p14="http://schemas.microsoft.com/office/powerpoint/2010/main" val="336880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C6D51B1-6853-E698-AF51-6CE3F6D3BA0A}"/>
              </a:ext>
            </a:extLst>
          </p:cNvPr>
          <p:cNvPicPr>
            <a:picLocks noChangeAspect="1"/>
          </p:cNvPicPr>
          <p:nvPr/>
        </p:nvPicPr>
        <p:blipFill rotWithShape="1">
          <a:blip r:embed="rId2">
            <a:extLst>
              <a:ext uri="{28A0092B-C50C-407E-A947-70E740481C1C}">
                <a14:useLocalDpi xmlns:a14="http://schemas.microsoft.com/office/drawing/2010/main" val="0"/>
              </a:ext>
            </a:extLst>
          </a:blip>
          <a:srcRect l="11806" t="35252" r="39815" b="28353"/>
          <a:stretch/>
        </p:blipFill>
        <p:spPr>
          <a:xfrm>
            <a:off x="3530600" y="720088"/>
            <a:ext cx="5130800" cy="1689101"/>
          </a:xfrm>
          <a:prstGeom prst="rect">
            <a:avLst/>
          </a:prstGeom>
        </p:spPr>
      </p:pic>
      <p:pic>
        <p:nvPicPr>
          <p:cNvPr id="5" name="Picture 4">
            <a:extLst>
              <a:ext uri="{FF2B5EF4-FFF2-40B4-BE49-F238E27FC236}">
                <a16:creationId xmlns:a16="http://schemas.microsoft.com/office/drawing/2014/main" id="{E27D565A-2B45-5141-87CB-C93ECF0A3748}"/>
              </a:ext>
            </a:extLst>
          </p:cNvPr>
          <p:cNvPicPr>
            <a:picLocks noChangeAspect="1"/>
          </p:cNvPicPr>
          <p:nvPr/>
        </p:nvPicPr>
        <p:blipFill>
          <a:blip r:embed="rId3"/>
          <a:stretch>
            <a:fillRect/>
          </a:stretch>
        </p:blipFill>
        <p:spPr>
          <a:xfrm>
            <a:off x="2209798" y="2949669"/>
            <a:ext cx="7772400" cy="3793524"/>
          </a:xfrm>
          <a:prstGeom prst="rect">
            <a:avLst/>
          </a:prstGeom>
        </p:spPr>
      </p:pic>
      <p:sp>
        <p:nvSpPr>
          <p:cNvPr id="6" name="TextBox 5">
            <a:extLst>
              <a:ext uri="{FF2B5EF4-FFF2-40B4-BE49-F238E27FC236}">
                <a16:creationId xmlns:a16="http://schemas.microsoft.com/office/drawing/2014/main" id="{711E1E9D-1FFB-E306-5362-D77F7B7F24D3}"/>
              </a:ext>
            </a:extLst>
          </p:cNvPr>
          <p:cNvSpPr txBox="1"/>
          <p:nvPr/>
        </p:nvSpPr>
        <p:spPr>
          <a:xfrm>
            <a:off x="2209800" y="2580337"/>
            <a:ext cx="6601551" cy="369332"/>
          </a:xfrm>
          <a:prstGeom prst="rect">
            <a:avLst/>
          </a:prstGeom>
          <a:noFill/>
        </p:spPr>
        <p:txBody>
          <a:bodyPr wrap="none" rtlCol="0">
            <a:spAutoFit/>
          </a:bodyPr>
          <a:lstStyle/>
          <a:p>
            <a:r>
              <a:rPr lang="en-CN" dirty="0"/>
              <a:t>Incrementally update the ground_truth &amp; predictions of new images</a:t>
            </a:r>
          </a:p>
        </p:txBody>
      </p:sp>
    </p:spTree>
    <p:extLst>
      <p:ext uri="{BB962C8B-B14F-4D97-AF65-F5344CB8AC3E}">
        <p14:creationId xmlns:p14="http://schemas.microsoft.com/office/powerpoint/2010/main" val="3423263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B536B17-ED93-E542-49E8-DE9931E4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631948"/>
            <a:ext cx="11237976" cy="3745992"/>
          </a:xfrm>
          <a:prstGeom prst="rect">
            <a:avLst/>
          </a:prstGeom>
        </p:spPr>
      </p:pic>
      <p:pic>
        <p:nvPicPr>
          <p:cNvPr id="5" name="Picture 4" descr="Diagram&#10;&#10;Description automatically generated">
            <a:extLst>
              <a:ext uri="{FF2B5EF4-FFF2-40B4-BE49-F238E27FC236}">
                <a16:creationId xmlns:a16="http://schemas.microsoft.com/office/drawing/2014/main" id="{CF6299B1-09C6-7E00-4446-2C7A5239C431}"/>
              </a:ext>
            </a:extLst>
          </p:cNvPr>
          <p:cNvPicPr>
            <a:picLocks noChangeAspect="1"/>
          </p:cNvPicPr>
          <p:nvPr/>
        </p:nvPicPr>
        <p:blipFill rotWithShape="1">
          <a:blip r:embed="rId3">
            <a:extLst>
              <a:ext uri="{28A0092B-C50C-407E-A947-70E740481C1C}">
                <a14:useLocalDpi xmlns:a14="http://schemas.microsoft.com/office/drawing/2010/main" val="0"/>
              </a:ext>
            </a:extLst>
          </a:blip>
          <a:srcRect l="11817" t="35248" r="39787" b="28345"/>
          <a:stretch/>
        </p:blipFill>
        <p:spPr>
          <a:xfrm>
            <a:off x="3530598" y="720088"/>
            <a:ext cx="5130800" cy="1689101"/>
          </a:xfrm>
          <a:prstGeom prst="rect">
            <a:avLst/>
          </a:prstGeom>
        </p:spPr>
      </p:pic>
    </p:spTree>
    <p:extLst>
      <p:ext uri="{BB962C8B-B14F-4D97-AF65-F5344CB8AC3E}">
        <p14:creationId xmlns:p14="http://schemas.microsoft.com/office/powerpoint/2010/main" val="5295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a:t>
            </a:r>
            <a:r>
              <a:rPr lang="en-CA" sz="1500" b="0" i="0" dirty="0">
                <a:solidFill>
                  <a:srgbClr val="000000"/>
                </a:solidFill>
                <a:effectLst/>
                <a:latin typeface="Times New Roman"/>
                <a:cs typeface="Times New Roman"/>
              </a:rPr>
              <a:t>have a Bachelor of </a:t>
            </a:r>
            <a:r>
              <a:rPr lang="en-CA" sz="1500" dirty="0">
                <a:solidFill>
                  <a:srgbClr val="000000"/>
                </a:solidFill>
                <a:latin typeface="Times New Roman"/>
                <a:cs typeface="Times New Roman"/>
              </a:rPr>
              <a:t>Computer Science degree from GTU</a:t>
            </a:r>
            <a:r>
              <a:rPr lang="en-CA" sz="1500" b="0" i="0" dirty="0">
                <a:solidFill>
                  <a:srgbClr val="000000"/>
                </a:solidFill>
                <a:effectLst/>
                <a:latin typeface="Times New Roman"/>
                <a:cs typeface="Times New Roman"/>
              </a:rPr>
              <a:t>. Prior to the Big Data Analysis program at Georgian College, I was a </a:t>
            </a:r>
            <a:r>
              <a:rPr lang="en-CA" sz="1500" dirty="0">
                <a:solidFill>
                  <a:srgbClr val="000000"/>
                </a:solidFill>
                <a:latin typeface="Times New Roman"/>
                <a:cs typeface="Times New Roman"/>
              </a:rPr>
              <a:t>software developer. In</a:t>
            </a:r>
            <a:r>
              <a:rPr lang="en-CA" sz="1500" b="0" i="0" dirty="0">
                <a:solidFill>
                  <a:srgbClr val="000000"/>
                </a:solidFill>
                <a:effectLst/>
                <a:latin typeface="Times New Roman"/>
                <a:cs typeface="Times New Roman"/>
              </a:rPr>
              <a:t> terms of skills, I have high communication and organization with </a:t>
            </a:r>
            <a:r>
              <a:rPr lang="en-CA" sz="1500" dirty="0">
                <a:solidFill>
                  <a:srgbClr val="000000"/>
                </a:solidFill>
                <a:latin typeface="Times New Roman"/>
                <a:cs typeface="Times New Roman"/>
              </a:rPr>
              <a:t>intermediate level</a:t>
            </a:r>
            <a:r>
              <a:rPr lang="en-CA" sz="1500" b="0" i="0" dirty="0">
                <a:solidFill>
                  <a:srgbClr val="000000"/>
                </a:solidFill>
                <a:effectLst/>
                <a:latin typeface="Times New Roman"/>
                <a:cs typeface="Times New Roman"/>
              </a:rPr>
              <a:t> experience in Python, </a:t>
            </a:r>
            <a:r>
              <a:rPr lang="en-CA" sz="1500" dirty="0">
                <a:solidFill>
                  <a:srgbClr val="000000"/>
                </a:solidFill>
                <a:latin typeface="Times New Roman"/>
                <a:cs typeface="Times New Roman"/>
              </a:rPr>
              <a:t>Power</a:t>
            </a:r>
            <a:r>
              <a:rPr lang="en-CA" sz="1500" b="0" i="0" dirty="0">
                <a:solidFill>
                  <a:srgbClr val="000000"/>
                </a:solidFill>
                <a:effectLst/>
                <a:latin typeface="Times New Roman"/>
                <a:cs typeface="Times New Roman"/>
              </a:rPr>
              <a:t> BI</a:t>
            </a:r>
            <a:r>
              <a:rPr lang="en-CA" sz="1500" dirty="0">
                <a:solidFill>
                  <a:srgbClr val="000000"/>
                </a:solidFill>
                <a:latin typeface="Times New Roman"/>
                <a:cs typeface="Times New Roman"/>
              </a:rPr>
              <a:t>,</a:t>
            </a:r>
            <a:r>
              <a:rPr lang="en-CA" sz="1500" b="0" i="0" dirty="0">
                <a:solidFill>
                  <a:srgbClr val="000000"/>
                </a:solidFill>
                <a:effectLst/>
                <a:latin typeface="Times New Roman"/>
                <a:cs typeface="Times New Roman"/>
              </a:rPr>
              <a:t> </a:t>
            </a:r>
            <a:r>
              <a:rPr lang="en-CA" sz="1500" dirty="0">
                <a:solidFill>
                  <a:srgbClr val="000000"/>
                </a:solidFill>
                <a:latin typeface="Times New Roman"/>
                <a:cs typeface="Times New Roman"/>
              </a:rPr>
              <a:t>Machine Learning, and Deep Learning</a:t>
            </a:r>
            <a:r>
              <a:rPr lang="en-CA" sz="1500" b="0" i="0" dirty="0">
                <a:solidFill>
                  <a:srgbClr val="000000"/>
                </a:solidFill>
                <a:effectLst/>
                <a:latin typeface="Times New Roman"/>
                <a:cs typeface="Times New Roman"/>
              </a:rPr>
              <a:t>. I look forward to this project and our future weeks together. </a:t>
            </a:r>
            <a:endParaRPr lang="en-CA" sz="1500" b="0" i="0" dirty="0">
              <a:solidFill>
                <a:schemeClr val="tx1"/>
              </a:solidFill>
              <a:effectLst/>
              <a:latin typeface="Times New Roman"/>
              <a:cs typeface="Times New Roman"/>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
                <a:ea typeface="+mn-lt"/>
                <a:cs typeface="+mn-lt"/>
              </a:rPr>
              <a:t>I have a </a:t>
            </a:r>
            <a:r>
              <a:rPr lang="en-CA" sz="1500">
                <a:solidFill>
                  <a:schemeClr val="tx1"/>
                </a:solidFill>
                <a:latin typeface="Times New Roman"/>
                <a:ea typeface="+mn-lt"/>
                <a:cs typeface="+mn-lt"/>
              </a:rPr>
              <a:t>bachelor's degree </a:t>
            </a:r>
            <a:r>
              <a:rPr lang="en-CA" sz="1500" b="0" i="0">
                <a:solidFill>
                  <a:schemeClr val="tx1"/>
                </a:solidFill>
                <a:effectLst/>
                <a:latin typeface="Times New Roman"/>
                <a:ea typeface="+mn-lt"/>
                <a:cs typeface="+mn-lt"/>
              </a:rPr>
              <a:t>in </a:t>
            </a:r>
            <a:r>
              <a:rPr lang="en-CA" sz="1500">
                <a:solidFill>
                  <a:schemeClr val="tx1"/>
                </a:solidFill>
                <a:latin typeface="Times New Roman"/>
                <a:ea typeface="+mn-lt"/>
                <a:cs typeface="+mn-lt"/>
              </a:rPr>
              <a:t>electronic information engineering </a:t>
            </a:r>
            <a:r>
              <a:rPr lang="en-CA" sz="1500" b="0" i="0">
                <a:solidFill>
                  <a:schemeClr val="tx1"/>
                </a:solidFill>
                <a:effectLst/>
                <a:latin typeface="Times New Roman"/>
                <a:ea typeface="+mn-lt"/>
                <a:cs typeface="+mn-lt"/>
              </a:rPr>
              <a:t>and have </a:t>
            </a:r>
            <a:r>
              <a:rPr lang="en-CA" sz="1500">
                <a:solidFill>
                  <a:schemeClr val="tx1"/>
                </a:solidFill>
                <a:latin typeface="Times New Roman"/>
                <a:ea typeface="+mn-lt"/>
                <a:cs typeface="+mn-lt"/>
              </a:rPr>
              <a:t>10 </a:t>
            </a:r>
            <a:r>
              <a:rPr lang="en-CA" sz="1500" b="0" i="0">
                <a:solidFill>
                  <a:schemeClr val="tx1"/>
                </a:solidFill>
                <a:effectLst/>
                <a:latin typeface="Times New Roman"/>
                <a:ea typeface="+mn-lt"/>
                <a:cs typeface="+mn-lt"/>
              </a:rPr>
              <a:t>years of </a:t>
            </a:r>
            <a:r>
              <a:rPr lang="en-CA" sz="1500">
                <a:solidFill>
                  <a:schemeClr val="tx1"/>
                </a:solidFill>
                <a:latin typeface="Times New Roman"/>
                <a:ea typeface="+mn-lt"/>
                <a:cs typeface="+mn-lt"/>
              </a:rPr>
              <a:t>working </a:t>
            </a:r>
            <a:r>
              <a:rPr lang="en-CA" sz="1500" b="0" i="0">
                <a:solidFill>
                  <a:schemeClr val="tx1"/>
                </a:solidFill>
                <a:effectLst/>
                <a:latin typeface="Times New Roman"/>
                <a:ea typeface="+mn-lt"/>
                <a:cs typeface="+mn-lt"/>
              </a:rPr>
              <a:t>experience in </a:t>
            </a:r>
            <a:r>
              <a:rPr lang="en-CA" sz="1500">
                <a:solidFill>
                  <a:schemeClr val="tx1"/>
                </a:solidFill>
                <a:latin typeface="Times New Roman"/>
                <a:ea typeface="+mn-lt"/>
                <a:cs typeface="+mn-lt"/>
              </a:rPr>
              <a:t>software engineering, data mining, </a:t>
            </a:r>
            <a:r>
              <a:rPr lang="en-CA" sz="1500" b="0" i="0">
                <a:solidFill>
                  <a:schemeClr val="tx1"/>
                </a:solidFill>
                <a:effectLst/>
                <a:latin typeface="Times New Roman"/>
                <a:ea typeface="+mn-lt"/>
                <a:cs typeface="+mn-lt"/>
              </a:rPr>
              <a:t>and </a:t>
            </a:r>
            <a:r>
              <a:rPr lang="en-CA" sz="1500">
                <a:solidFill>
                  <a:schemeClr val="tx1"/>
                </a:solidFill>
                <a:latin typeface="Times New Roman"/>
                <a:ea typeface="+mn-lt"/>
                <a:cs typeface="+mn-lt"/>
              </a:rPr>
              <a:t>machine learning after graduating</a:t>
            </a:r>
            <a:r>
              <a:rPr lang="en-CA" sz="1500" b="0" i="0">
                <a:solidFill>
                  <a:schemeClr val="tx1"/>
                </a:solidFill>
                <a:effectLst/>
                <a:latin typeface="Times New Roman"/>
                <a:ea typeface="+mn-lt"/>
                <a:cs typeface="+mn-lt"/>
              </a:rPr>
              <a:t>.</a:t>
            </a:r>
            <a:r>
              <a:rPr lang="en-CA" sz="1500">
                <a:solidFill>
                  <a:schemeClr val="tx1"/>
                </a:solidFill>
                <a:latin typeface="Times New Roman"/>
                <a:ea typeface="+mn-lt"/>
                <a:cs typeface="+mn-lt"/>
              </a:rPr>
              <a:t> I'm glad to work on this project and move forward with the group</a:t>
            </a:r>
            <a:r>
              <a:rPr lang="en-CA" sz="1500" b="0" i="0">
                <a:solidFill>
                  <a:schemeClr val="tx1"/>
                </a:solidFill>
                <a:effectLst/>
                <a:latin typeface="Times New Roman"/>
                <a:ea typeface="+mn-lt"/>
                <a:cs typeface="+mn-lt"/>
              </a:rPr>
              <a:t>.</a:t>
            </a:r>
            <a:endParaRPr lang="en-US">
              <a:solidFill>
                <a:schemeClr val="tx1"/>
              </a:solidFill>
              <a:latin typeface="Times New Roman"/>
              <a:ea typeface="+mn-lt"/>
              <a:cs typeface="+mn-lt"/>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a:solidFill>
                  <a:schemeClr val="tx1"/>
                </a:solidFill>
                <a:latin typeface="Times New Roman"/>
                <a:cs typeface="Times New Roman"/>
              </a:rPr>
              <a:t>I have a Bachelor’s degree in computer science and a postgraduate program in Big Data Analytics and now I’m pursuing Artificial intelligence at Georgian college. I have an intermediate level experience in Power BI, Machine Learning, and Python. I’m glad to work on this project and move forward with this group. </a:t>
            </a:r>
            <a:endParaRPr lang="en-CA" b="0" i="0">
              <a:solidFill>
                <a:schemeClr val="tx1"/>
              </a:solidFill>
              <a:effectLst/>
              <a:latin typeface="Times New Roman" panose="02020603050405020304" pitchFamily="18" charset="0"/>
              <a:cs typeface="Times New Roman"/>
            </a:endParaRPr>
          </a:p>
        </p:txBody>
      </p:sp>
      <p:pic>
        <p:nvPicPr>
          <p:cNvPr id="17" name="Picture Placeholder 24" descr="A person taking a selfie&#10;&#10;Description automatically generated">
            <a:extLst>
              <a:ext uri="{FF2B5EF4-FFF2-40B4-BE49-F238E27FC236}">
                <a16:creationId xmlns:a16="http://schemas.microsoft.com/office/drawing/2014/main" id="{179A0F07-084D-4567-8E93-05F36114D3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090" y="1280078"/>
            <a:ext cx="1554392" cy="1555626"/>
          </a:xfrm>
          <a:prstGeom prst="ellipse">
            <a:avLst/>
          </a:prstGeom>
        </p:spPr>
      </p:pic>
      <p:pic>
        <p:nvPicPr>
          <p:cNvPr id="18" name="Picture Placeholder 12" descr="A picture containing person, indoor, blue&#10;&#10;Description automatically generated">
            <a:extLst>
              <a:ext uri="{FF2B5EF4-FFF2-40B4-BE49-F238E27FC236}">
                <a16:creationId xmlns:a16="http://schemas.microsoft.com/office/drawing/2014/main" id="{BCC1E656-D1A8-40F2-80F1-2EB440528EF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1090" y="3067361"/>
            <a:ext cx="1632469" cy="1633765"/>
          </a:xfrm>
          <a:prstGeom prst="ellipse">
            <a:avLst/>
          </a:prstGeom>
        </p:spPr>
      </p:pic>
      <p:pic>
        <p:nvPicPr>
          <p:cNvPr id="4" name="Picture 3">
            <a:extLst>
              <a:ext uri="{FF2B5EF4-FFF2-40B4-BE49-F238E27FC236}">
                <a16:creationId xmlns:a16="http://schemas.microsoft.com/office/drawing/2014/main" id="{4DCE2E5E-8E3B-4ECC-8DAA-697F1C5A5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091" y="4893852"/>
            <a:ext cx="1554392" cy="1829943"/>
          </a:xfrm>
          <a:prstGeom prst="rect">
            <a:avLst/>
          </a:prstGeom>
        </p:spPr>
      </p:pic>
    </p:spTree>
    <p:extLst>
      <p:ext uri="{BB962C8B-B14F-4D97-AF65-F5344CB8AC3E}">
        <p14:creationId xmlns:p14="http://schemas.microsoft.com/office/powerpoint/2010/main" val="245743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E3EAC4FB-28F6-1715-CF29-15D5A0366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631948"/>
            <a:ext cx="11237976" cy="3745992"/>
          </a:xfrm>
          <a:prstGeom prst="rect">
            <a:avLst/>
          </a:prstGeom>
        </p:spPr>
      </p:pic>
      <p:pic>
        <p:nvPicPr>
          <p:cNvPr id="5" name="Picture 4" descr="Diagram&#10;&#10;Description automatically generated">
            <a:extLst>
              <a:ext uri="{FF2B5EF4-FFF2-40B4-BE49-F238E27FC236}">
                <a16:creationId xmlns:a16="http://schemas.microsoft.com/office/drawing/2014/main" id="{BD9959A3-093B-32BF-1601-39A6D6AB5561}"/>
              </a:ext>
            </a:extLst>
          </p:cNvPr>
          <p:cNvPicPr>
            <a:picLocks noChangeAspect="1"/>
          </p:cNvPicPr>
          <p:nvPr/>
        </p:nvPicPr>
        <p:blipFill rotWithShape="1">
          <a:blip r:embed="rId3">
            <a:extLst>
              <a:ext uri="{28A0092B-C50C-407E-A947-70E740481C1C}">
                <a14:useLocalDpi xmlns:a14="http://schemas.microsoft.com/office/drawing/2010/main" val="0"/>
              </a:ext>
            </a:extLst>
          </a:blip>
          <a:srcRect l="11817" t="35248" r="39787" b="28345"/>
          <a:stretch/>
        </p:blipFill>
        <p:spPr>
          <a:xfrm>
            <a:off x="3530598" y="720088"/>
            <a:ext cx="5130800" cy="1689101"/>
          </a:xfrm>
          <a:prstGeom prst="rect">
            <a:avLst/>
          </a:prstGeom>
        </p:spPr>
      </p:pic>
    </p:spTree>
    <p:extLst>
      <p:ext uri="{BB962C8B-B14F-4D97-AF65-F5344CB8AC3E}">
        <p14:creationId xmlns:p14="http://schemas.microsoft.com/office/powerpoint/2010/main" val="1612000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281F2DE-8087-ADCB-CC37-0D6871AFE2F5}"/>
              </a:ext>
            </a:extLst>
          </p:cNvPr>
          <p:cNvPicPr>
            <a:picLocks noChangeAspect="1"/>
          </p:cNvPicPr>
          <p:nvPr/>
        </p:nvPicPr>
        <p:blipFill rotWithShape="1">
          <a:blip r:embed="rId2">
            <a:extLst>
              <a:ext uri="{28A0092B-C50C-407E-A947-70E740481C1C}">
                <a14:useLocalDpi xmlns:a14="http://schemas.microsoft.com/office/drawing/2010/main" val="0"/>
              </a:ext>
            </a:extLst>
          </a:blip>
          <a:srcRect l="11814" t="35226" r="39855" b="28413"/>
          <a:stretch/>
        </p:blipFill>
        <p:spPr>
          <a:xfrm>
            <a:off x="3530599" y="720089"/>
            <a:ext cx="5130799" cy="1689100"/>
          </a:xfrm>
          <a:prstGeom prst="rect">
            <a:avLst/>
          </a:prstGeom>
        </p:spPr>
      </p:pic>
      <p:pic>
        <p:nvPicPr>
          <p:cNvPr id="6" name="Picture 5" descr="Chart, line chart&#10;&#10;Description automatically generated">
            <a:extLst>
              <a:ext uri="{FF2B5EF4-FFF2-40B4-BE49-F238E27FC236}">
                <a16:creationId xmlns:a16="http://schemas.microsoft.com/office/drawing/2014/main" id="{14AE9270-10CC-9DCD-7E46-D4E44B9AAD2A}"/>
              </a:ext>
            </a:extLst>
          </p:cNvPr>
          <p:cNvPicPr>
            <a:picLocks noChangeAspect="1"/>
          </p:cNvPicPr>
          <p:nvPr/>
        </p:nvPicPr>
        <p:blipFill rotWithShape="1">
          <a:blip r:embed="rId3">
            <a:extLst>
              <a:ext uri="{28A0092B-C50C-407E-A947-70E740481C1C}">
                <a14:useLocalDpi xmlns:a14="http://schemas.microsoft.com/office/drawing/2010/main" val="0"/>
              </a:ext>
            </a:extLst>
          </a:blip>
          <a:srcRect l="19740" t="5644" r="26930"/>
          <a:stretch/>
        </p:blipFill>
        <p:spPr>
          <a:xfrm>
            <a:off x="7191573" y="2645412"/>
            <a:ext cx="3745631" cy="3606800"/>
          </a:xfrm>
          <a:prstGeom prst="rect">
            <a:avLst/>
          </a:prstGeom>
        </p:spPr>
      </p:pic>
      <p:pic>
        <p:nvPicPr>
          <p:cNvPr id="7" name="Picture 6">
            <a:extLst>
              <a:ext uri="{FF2B5EF4-FFF2-40B4-BE49-F238E27FC236}">
                <a16:creationId xmlns:a16="http://schemas.microsoft.com/office/drawing/2014/main" id="{1F267907-5931-0236-0DA9-3EC767ADED25}"/>
              </a:ext>
            </a:extLst>
          </p:cNvPr>
          <p:cNvPicPr>
            <a:picLocks noChangeAspect="1"/>
          </p:cNvPicPr>
          <p:nvPr/>
        </p:nvPicPr>
        <p:blipFill>
          <a:blip r:embed="rId4"/>
          <a:stretch>
            <a:fillRect/>
          </a:stretch>
        </p:blipFill>
        <p:spPr>
          <a:xfrm>
            <a:off x="987743" y="2645412"/>
            <a:ext cx="5448300" cy="3606800"/>
          </a:xfrm>
          <a:prstGeom prst="rect">
            <a:avLst/>
          </a:prstGeom>
        </p:spPr>
      </p:pic>
    </p:spTree>
    <p:extLst>
      <p:ext uri="{BB962C8B-B14F-4D97-AF65-F5344CB8AC3E}">
        <p14:creationId xmlns:p14="http://schemas.microsoft.com/office/powerpoint/2010/main" val="226245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281F2DE-8087-ADCB-CC37-0D6871AFE2F5}"/>
              </a:ext>
            </a:extLst>
          </p:cNvPr>
          <p:cNvPicPr>
            <a:picLocks noChangeAspect="1"/>
          </p:cNvPicPr>
          <p:nvPr/>
        </p:nvPicPr>
        <p:blipFill rotWithShape="1">
          <a:blip r:embed="rId2">
            <a:extLst>
              <a:ext uri="{28A0092B-C50C-407E-A947-70E740481C1C}">
                <a14:useLocalDpi xmlns:a14="http://schemas.microsoft.com/office/drawing/2010/main" val="0"/>
              </a:ext>
            </a:extLst>
          </a:blip>
          <a:srcRect l="11814" t="35226" r="39855" b="28413"/>
          <a:stretch/>
        </p:blipFill>
        <p:spPr>
          <a:xfrm>
            <a:off x="3530599" y="720089"/>
            <a:ext cx="5130799" cy="1689100"/>
          </a:xfrm>
          <a:prstGeom prst="rect">
            <a:avLst/>
          </a:prstGeom>
        </p:spPr>
      </p:pic>
      <p:pic>
        <p:nvPicPr>
          <p:cNvPr id="6" name="Picture 5" descr="Chart, line chart&#10;&#10;Description automatically generated">
            <a:extLst>
              <a:ext uri="{FF2B5EF4-FFF2-40B4-BE49-F238E27FC236}">
                <a16:creationId xmlns:a16="http://schemas.microsoft.com/office/drawing/2014/main" id="{14AE9270-10CC-9DCD-7E46-D4E44B9AAD2A}"/>
              </a:ext>
            </a:extLst>
          </p:cNvPr>
          <p:cNvPicPr>
            <a:picLocks noChangeAspect="1"/>
          </p:cNvPicPr>
          <p:nvPr/>
        </p:nvPicPr>
        <p:blipFill rotWithShape="1">
          <a:blip r:embed="rId3">
            <a:extLst>
              <a:ext uri="{28A0092B-C50C-407E-A947-70E740481C1C}">
                <a14:useLocalDpi xmlns:a14="http://schemas.microsoft.com/office/drawing/2010/main" val="0"/>
              </a:ext>
            </a:extLst>
          </a:blip>
          <a:srcRect l="19740" t="5644" r="26930"/>
          <a:stretch/>
        </p:blipFill>
        <p:spPr>
          <a:xfrm>
            <a:off x="7191573" y="2645412"/>
            <a:ext cx="3745631" cy="3606800"/>
          </a:xfrm>
          <a:prstGeom prst="rect">
            <a:avLst/>
          </a:prstGeom>
        </p:spPr>
      </p:pic>
      <p:pic>
        <p:nvPicPr>
          <p:cNvPr id="7" name="Picture 6">
            <a:extLst>
              <a:ext uri="{FF2B5EF4-FFF2-40B4-BE49-F238E27FC236}">
                <a16:creationId xmlns:a16="http://schemas.microsoft.com/office/drawing/2014/main" id="{1F267907-5931-0236-0DA9-3EC767ADED25}"/>
              </a:ext>
            </a:extLst>
          </p:cNvPr>
          <p:cNvPicPr>
            <a:picLocks noChangeAspect="1"/>
          </p:cNvPicPr>
          <p:nvPr/>
        </p:nvPicPr>
        <p:blipFill>
          <a:blip r:embed="rId4"/>
          <a:stretch>
            <a:fillRect/>
          </a:stretch>
        </p:blipFill>
        <p:spPr>
          <a:xfrm>
            <a:off x="987743" y="2645412"/>
            <a:ext cx="5448300" cy="3606800"/>
          </a:xfrm>
          <a:prstGeom prst="rect">
            <a:avLst/>
          </a:prstGeom>
        </p:spPr>
      </p:pic>
    </p:spTree>
    <p:extLst>
      <p:ext uri="{BB962C8B-B14F-4D97-AF65-F5344CB8AC3E}">
        <p14:creationId xmlns:p14="http://schemas.microsoft.com/office/powerpoint/2010/main" val="4027988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DD5853ED-B261-D7DB-DE86-40CE10F46B86}"/>
              </a:ext>
            </a:extLst>
          </p:cNvPr>
          <p:cNvPicPr>
            <a:picLocks noChangeAspect="1"/>
          </p:cNvPicPr>
          <p:nvPr/>
        </p:nvPicPr>
        <p:blipFill rotWithShape="1">
          <a:blip r:embed="rId2">
            <a:extLst>
              <a:ext uri="{28A0092B-C50C-407E-A947-70E740481C1C}">
                <a14:useLocalDpi xmlns:a14="http://schemas.microsoft.com/office/drawing/2010/main" val="0"/>
              </a:ext>
            </a:extLst>
          </a:blip>
          <a:srcRect l="11832" t="35252" r="21419" b="337"/>
          <a:stretch/>
        </p:blipFill>
        <p:spPr>
          <a:xfrm>
            <a:off x="3530599" y="720089"/>
            <a:ext cx="7087477" cy="2992690"/>
          </a:xfrm>
          <a:prstGeom prst="rect">
            <a:avLst/>
          </a:prstGeom>
        </p:spPr>
      </p:pic>
      <p:graphicFrame>
        <p:nvGraphicFramePr>
          <p:cNvPr id="9" name="Table 9">
            <a:extLst>
              <a:ext uri="{FF2B5EF4-FFF2-40B4-BE49-F238E27FC236}">
                <a16:creationId xmlns:a16="http://schemas.microsoft.com/office/drawing/2014/main" id="{B9E14C8C-96CF-4CFD-16EA-F280B4E6DCAC}"/>
              </a:ext>
            </a:extLst>
          </p:cNvPr>
          <p:cNvGraphicFramePr>
            <a:graphicFrameLocks noGrp="1"/>
          </p:cNvGraphicFramePr>
          <p:nvPr>
            <p:extLst>
              <p:ext uri="{D42A27DB-BD31-4B8C-83A1-F6EECF244321}">
                <p14:modId xmlns:p14="http://schemas.microsoft.com/office/powerpoint/2010/main" val="1386660595"/>
              </p:ext>
            </p:extLst>
          </p:nvPr>
        </p:nvGraphicFramePr>
        <p:xfrm>
          <a:off x="2738782" y="3945760"/>
          <a:ext cx="6714436" cy="2560320"/>
        </p:xfrm>
        <a:graphic>
          <a:graphicData uri="http://schemas.openxmlformats.org/drawingml/2006/table">
            <a:tbl>
              <a:tblPr firstRow="1" bandRow="1">
                <a:tableStyleId>{5C22544A-7EE6-4342-B048-85BDC9FD1C3A}</a:tableStyleId>
              </a:tblPr>
              <a:tblGrid>
                <a:gridCol w="3357218">
                  <a:extLst>
                    <a:ext uri="{9D8B030D-6E8A-4147-A177-3AD203B41FA5}">
                      <a16:colId xmlns:a16="http://schemas.microsoft.com/office/drawing/2014/main" val="1101734455"/>
                    </a:ext>
                  </a:extLst>
                </a:gridCol>
                <a:gridCol w="3357218">
                  <a:extLst>
                    <a:ext uri="{9D8B030D-6E8A-4147-A177-3AD203B41FA5}">
                      <a16:colId xmlns:a16="http://schemas.microsoft.com/office/drawing/2014/main" val="4176369910"/>
                    </a:ext>
                  </a:extLst>
                </a:gridCol>
              </a:tblGrid>
              <a:tr h="320408">
                <a:tc>
                  <a:txBody>
                    <a:bodyPr/>
                    <a:lstStyle/>
                    <a:p>
                      <a:r>
                        <a:rPr lang="en-US" dirty="0"/>
                        <a:t>file</a:t>
                      </a:r>
                      <a:endParaRPr lang="en-CN" dirty="0"/>
                    </a:p>
                  </a:txBody>
                  <a:tcPr/>
                </a:tc>
                <a:tc>
                  <a:txBody>
                    <a:bodyPr/>
                    <a:lstStyle/>
                    <a:p>
                      <a:r>
                        <a:rPr lang="en-US" dirty="0"/>
                        <a:t>accuracy</a:t>
                      </a:r>
                      <a:endParaRPr lang="en-CN" dirty="0"/>
                    </a:p>
                  </a:txBody>
                  <a:tcPr/>
                </a:tc>
                <a:extLst>
                  <a:ext uri="{0D108BD9-81ED-4DB2-BD59-A6C34878D82A}">
                    <a16:rowId xmlns:a16="http://schemas.microsoft.com/office/drawing/2014/main" val="3759511596"/>
                  </a:ext>
                </a:extLst>
              </a:tr>
              <a:tr h="320408">
                <a:tc>
                  <a:txBody>
                    <a:bodyPr/>
                    <a:lstStyle/>
                    <a:p>
                      <a:r>
                        <a:rPr lang="en-US" dirty="0"/>
                        <a:t>2022-08-31_09-50-16.jpg</a:t>
                      </a:r>
                      <a:endParaRPr lang="en-CN" dirty="0"/>
                    </a:p>
                  </a:txBody>
                  <a:tcPr/>
                </a:tc>
                <a:tc>
                  <a:txBody>
                    <a:bodyPr/>
                    <a:lstStyle/>
                    <a:p>
                      <a:r>
                        <a:rPr lang="en-US" dirty="0" err="1"/>
                        <a:t>insightface</a:t>
                      </a:r>
                      <a:endParaRPr lang="en-CN" dirty="0"/>
                    </a:p>
                  </a:txBody>
                  <a:tcPr/>
                </a:tc>
                <a:extLst>
                  <a:ext uri="{0D108BD9-81ED-4DB2-BD59-A6C34878D82A}">
                    <a16:rowId xmlns:a16="http://schemas.microsoft.com/office/drawing/2014/main" val="1111010011"/>
                  </a:ext>
                </a:extLst>
              </a:tr>
              <a:tr h="320408">
                <a:tc>
                  <a:txBody>
                    <a:bodyPr/>
                    <a:lstStyle/>
                    <a:p>
                      <a:r>
                        <a:rPr lang="en-US" dirty="0"/>
                        <a:t>2022-09-02_13-50-14.jpg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2848621703"/>
                  </a:ext>
                </a:extLst>
              </a:tr>
              <a:tr h="320408">
                <a:tc>
                  <a:txBody>
                    <a:bodyPr/>
                    <a:lstStyle/>
                    <a:p>
                      <a:r>
                        <a:rPr lang="en-US" dirty="0"/>
                        <a:t>2022-09-02_15-00-16.jpg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3476644472"/>
                  </a:ext>
                </a:extLst>
              </a:tr>
              <a:tr h="320408">
                <a:tc>
                  <a:txBody>
                    <a:bodyPr/>
                    <a:lstStyle/>
                    <a:p>
                      <a:r>
                        <a:rPr lang="en-US" dirty="0"/>
                        <a:t>2022-09-02_15-50-16.jpg</a:t>
                      </a:r>
                      <a:endParaRPr lang="en-CN" dirty="0"/>
                    </a:p>
                  </a:txBody>
                  <a:tcPr/>
                </a:tc>
                <a:tc>
                  <a:txBody>
                    <a:bodyPr/>
                    <a:lstStyle/>
                    <a:p>
                      <a:r>
                        <a:rPr lang="en-US" dirty="0"/>
                        <a:t>SAHI_YOLOv8</a:t>
                      </a:r>
                      <a:endParaRPr lang="en-CN" dirty="0"/>
                    </a:p>
                  </a:txBody>
                  <a:tcPr/>
                </a:tc>
                <a:extLst>
                  <a:ext uri="{0D108BD9-81ED-4DB2-BD59-A6C34878D82A}">
                    <a16:rowId xmlns:a16="http://schemas.microsoft.com/office/drawing/2014/main" val="1847077416"/>
                  </a:ext>
                </a:extLst>
              </a:tr>
              <a:tr h="320408">
                <a:tc>
                  <a:txBody>
                    <a:bodyPr/>
                    <a:lstStyle/>
                    <a:p>
                      <a:r>
                        <a:rPr lang="en-US" dirty="0"/>
                        <a:t>2022-09-02_16-30-16.jpg</a:t>
                      </a:r>
                      <a:endParaRPr lang="en-CN" dirty="0"/>
                    </a:p>
                  </a:txBody>
                  <a:tcPr/>
                </a:tc>
                <a:tc>
                  <a:txBody>
                    <a:bodyPr/>
                    <a:lstStyle/>
                    <a:p>
                      <a:r>
                        <a:rPr lang="en-US" dirty="0"/>
                        <a:t>YOLOv8</a:t>
                      </a:r>
                      <a:endParaRPr lang="en-CN" dirty="0"/>
                    </a:p>
                  </a:txBody>
                  <a:tcPr/>
                </a:tc>
                <a:extLst>
                  <a:ext uri="{0D108BD9-81ED-4DB2-BD59-A6C34878D82A}">
                    <a16:rowId xmlns:a16="http://schemas.microsoft.com/office/drawing/2014/main" val="4062449838"/>
                  </a:ext>
                </a:extLst>
              </a:tr>
              <a:tr h="320408">
                <a:tc>
                  <a:txBody>
                    <a:bodyPr/>
                    <a:lstStyle/>
                    <a:p>
                      <a:r>
                        <a:rPr lang="en-CN" dirty="0"/>
                        <a:t>...</a:t>
                      </a:r>
                    </a:p>
                  </a:txBody>
                  <a:tcPr/>
                </a:tc>
                <a:tc>
                  <a:txBody>
                    <a:bodyPr/>
                    <a:lstStyle/>
                    <a:p>
                      <a:r>
                        <a:rPr lang="en-CN" dirty="0"/>
                        <a:t>...</a:t>
                      </a:r>
                    </a:p>
                  </a:txBody>
                  <a:tcPr/>
                </a:tc>
                <a:extLst>
                  <a:ext uri="{0D108BD9-81ED-4DB2-BD59-A6C34878D82A}">
                    <a16:rowId xmlns:a16="http://schemas.microsoft.com/office/drawing/2014/main" val="3282177399"/>
                  </a:ext>
                </a:extLst>
              </a:tr>
            </a:tbl>
          </a:graphicData>
        </a:graphic>
      </p:graphicFrame>
    </p:spTree>
    <p:extLst>
      <p:ext uri="{BB962C8B-B14F-4D97-AF65-F5344CB8AC3E}">
        <p14:creationId xmlns:p14="http://schemas.microsoft.com/office/powerpoint/2010/main" val="7498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97E994-59FD-956B-97B0-14664BDEEB1A}"/>
              </a:ext>
            </a:extLst>
          </p:cNvPr>
          <p:cNvSpPr txBox="1"/>
          <p:nvPr/>
        </p:nvSpPr>
        <p:spPr>
          <a:xfrm>
            <a:off x="727865" y="389137"/>
            <a:ext cx="6762997" cy="1040862"/>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Activities to be Completed before Next report:</a:t>
            </a:r>
            <a:endParaRPr kumimoji="0" lang="fr-FR"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45A8DD4A-7C2A-05EA-B044-4D7F0867AE39}"/>
              </a:ext>
            </a:extLst>
          </p:cNvPr>
          <p:cNvSpPr txBox="1"/>
          <p:nvPr/>
        </p:nvSpPr>
        <p:spPr>
          <a:xfrm>
            <a:off x="756488" y="1963214"/>
            <a:ext cx="6762997" cy="135069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l" rtl="0" fontAlgn="base">
              <a:buFont typeface="Arial" panose="020B0604020202020204" pitchFamily="34" charset="0"/>
              <a:buChar char="•"/>
            </a:pPr>
            <a:r>
              <a:rPr lang="en-CA" sz="1800" dirty="0"/>
              <a:t>Implementing classification model RCNN.</a:t>
            </a:r>
          </a:p>
          <a:p>
            <a:pPr fontAlgn="base">
              <a:buFont typeface="Arial" panose="020B0604020202020204" pitchFamily="34" charset="0"/>
              <a:buChar char="•"/>
            </a:pPr>
            <a:r>
              <a:rPr lang="en-CA" sz="1800" b="0" i="0" dirty="0">
                <a:effectLst/>
              </a:rPr>
              <a:t>Af</a:t>
            </a:r>
            <a:r>
              <a:rPr lang="en-CA" sz="1800" dirty="0"/>
              <a:t>ter finding the classes, we will look for the best crowd-counting model that fits each class.</a:t>
            </a:r>
            <a:endParaRPr lang="en-CA" sz="1800" b="0" i="0" dirty="0">
              <a:effectLst/>
            </a:endParaRPr>
          </a:p>
          <a:p>
            <a:pPr algn="l" rtl="0" fontAlgn="base"/>
            <a:endParaRPr lang="en-CA" sz="1800" dirty="0"/>
          </a:p>
        </p:txBody>
      </p:sp>
      <p:sp>
        <p:nvSpPr>
          <p:cNvPr id="2" name="TextBox 1">
            <a:extLst>
              <a:ext uri="{FF2B5EF4-FFF2-40B4-BE49-F238E27FC236}">
                <a16:creationId xmlns:a16="http://schemas.microsoft.com/office/drawing/2014/main" id="{215134A6-5FB2-89FB-D544-807F567CEE78}"/>
              </a:ext>
            </a:extLst>
          </p:cNvPr>
          <p:cNvSpPr txBox="1"/>
          <p:nvPr/>
        </p:nvSpPr>
        <p:spPr>
          <a:xfrm>
            <a:off x="756488" y="3247697"/>
            <a:ext cx="9028643" cy="646331"/>
          </a:xfrm>
          <a:prstGeom prst="rect">
            <a:avLst/>
          </a:prstGeom>
          <a:noFill/>
        </p:spPr>
        <p:txBody>
          <a:bodyPr wrap="square" rtlCol="0">
            <a:spAutoFit/>
          </a:bodyPr>
          <a:lstStyle/>
          <a:p>
            <a:r>
              <a:rPr lang="en-CA" sz="3600" b="1" u="sng" dirty="0"/>
              <a:t>Plan for now?</a:t>
            </a:r>
            <a:endParaRPr lang="en-CA" sz="1600" b="1" u="sng" dirty="0"/>
          </a:p>
        </p:txBody>
      </p:sp>
      <p:pic>
        <p:nvPicPr>
          <p:cNvPr id="9" name="Picture 8">
            <a:extLst>
              <a:ext uri="{FF2B5EF4-FFF2-40B4-BE49-F238E27FC236}">
                <a16:creationId xmlns:a16="http://schemas.microsoft.com/office/drawing/2014/main" id="{342950B6-745F-7633-8942-90EB3323C865}"/>
              </a:ext>
            </a:extLst>
          </p:cNvPr>
          <p:cNvPicPr>
            <a:picLocks noChangeAspect="1"/>
          </p:cNvPicPr>
          <p:nvPr/>
        </p:nvPicPr>
        <p:blipFill>
          <a:blip r:embed="rId3"/>
          <a:stretch>
            <a:fillRect/>
          </a:stretch>
        </p:blipFill>
        <p:spPr>
          <a:xfrm>
            <a:off x="1097031" y="4510152"/>
            <a:ext cx="5730737" cy="841321"/>
          </a:xfrm>
          <a:prstGeom prst="rect">
            <a:avLst/>
          </a:prstGeom>
        </p:spPr>
      </p:pic>
      <p:sp>
        <p:nvSpPr>
          <p:cNvPr id="10" name="TextBox 9">
            <a:extLst>
              <a:ext uri="{FF2B5EF4-FFF2-40B4-BE49-F238E27FC236}">
                <a16:creationId xmlns:a16="http://schemas.microsoft.com/office/drawing/2014/main" id="{84A84490-6226-F05C-AEF3-C9286EEE41B1}"/>
              </a:ext>
            </a:extLst>
          </p:cNvPr>
          <p:cNvSpPr txBox="1"/>
          <p:nvPr/>
        </p:nvSpPr>
        <p:spPr>
          <a:xfrm>
            <a:off x="7189365" y="4607646"/>
            <a:ext cx="1560352" cy="646331"/>
          </a:xfrm>
          <a:prstGeom prst="rect">
            <a:avLst/>
          </a:prstGeom>
          <a:noFill/>
        </p:spPr>
        <p:txBody>
          <a:bodyPr wrap="square" rtlCol="0">
            <a:spAutoFit/>
          </a:bodyPr>
          <a:lstStyle/>
          <a:p>
            <a:r>
              <a:rPr lang="en-CA" b="1" dirty="0"/>
              <a:t>Crowd Counting</a:t>
            </a:r>
          </a:p>
        </p:txBody>
      </p:sp>
    </p:spTree>
    <p:extLst>
      <p:ext uri="{BB962C8B-B14F-4D97-AF65-F5344CB8AC3E}">
        <p14:creationId xmlns:p14="http://schemas.microsoft.com/office/powerpoint/2010/main" val="2613799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latin typeface="Segoe UI" panose="020B0502040204020203" pitchFamily="34" charset="0"/>
                <a:cs typeface="Segoe UI" panose="020B0502040204020203" pitchFamily="34" charset="0"/>
              </a:rPr>
              <a:t>Thank </a:t>
            </a:r>
            <a:r>
              <a:rPr lang="en-CA" sz="5400" dirty="0">
                <a:latin typeface="Segoe UI" panose="020B0502040204020203" pitchFamily="34" charset="0"/>
                <a:cs typeface="Segoe UI" panose="020B0502040204020203" pitchFamily="34" charset="0"/>
              </a:rPr>
              <a:t>you</a:t>
            </a:r>
            <a:r>
              <a:rPr lang="fr-FR" sz="5400" dirty="0">
                <a:latin typeface="Segoe UI" panose="020B0502040204020203" pitchFamily="34" charset="0"/>
                <a:cs typeface="Segoe UI" panose="020B0502040204020203" pitchFamily="34" charset="0"/>
              </a:rPr>
              <a:t>!</a:t>
            </a:r>
          </a:p>
          <a:p>
            <a:pPr lvl="0">
              <a:lnSpc>
                <a:spcPct val="90000"/>
              </a:lnSpc>
              <a:defRPr/>
            </a:pPr>
            <a:r>
              <a:rPr lang="fr-FR" sz="5400" dirty="0">
                <a:solidFill>
                  <a:srgbClr val="1D9A78"/>
                </a:solidFill>
                <a:latin typeface="Segoe UI" panose="020B0502040204020203" pitchFamily="34" charset="0"/>
                <a:cs typeface="Segoe UI" panose="020B0502040204020203" pitchFamily="34" charset="0"/>
              </a:rPr>
              <a:t>Questions?</a:t>
            </a:r>
          </a:p>
        </p:txBody>
      </p:sp>
    </p:spTree>
    <p:extLst>
      <p:ext uri="{BB962C8B-B14F-4D97-AF65-F5344CB8AC3E}">
        <p14:creationId xmlns:p14="http://schemas.microsoft.com/office/powerpoint/2010/main" val="25852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BA3CC-4DC8-B804-C121-D8FA8D48811C}"/>
              </a:ext>
            </a:extLst>
          </p:cNvPr>
          <p:cNvSpPr>
            <a:spLocks noGrp="1"/>
          </p:cNvSpPr>
          <p:nvPr>
            <p:ph idx="1"/>
          </p:nvPr>
        </p:nvSpPr>
        <p:spPr>
          <a:xfrm>
            <a:off x="219257" y="1530103"/>
            <a:ext cx="11973910" cy="3497372"/>
          </a:xfrm>
        </p:spPr>
        <p:txBody>
          <a:bodyPr vert="horz" lIns="91440" tIns="45720" rIns="91440" bIns="45720" rtlCol="0" anchor="t">
            <a:normAutofit/>
          </a:bodyPr>
          <a:lstStyle/>
          <a:p>
            <a:r>
              <a:rPr lang="en-US" dirty="0">
                <a:ea typeface="Calibri"/>
                <a:cs typeface="Calibri"/>
              </a:rPr>
              <a:t>The smart beach project is a three year pilot project that will provide swimmers with up-to-date information on water conditions.</a:t>
            </a:r>
          </a:p>
          <a:p>
            <a:r>
              <a:rPr lang="en-US" dirty="0">
                <a:ea typeface="Calibri"/>
                <a:cs typeface="Calibri"/>
              </a:rPr>
              <a:t>The general project agenda is to use buoy(National oceanic and atmospheric administration) data and camera images to predict future water conditions.</a:t>
            </a:r>
          </a:p>
          <a:p>
            <a:r>
              <a:rPr lang="en-US" dirty="0">
                <a:ea typeface="Calibri"/>
                <a:cs typeface="Calibri"/>
              </a:rPr>
              <a:t>There are 3 questions provided by MIC to the whole team of the  which AI team will be working on the following question.</a:t>
            </a:r>
          </a:p>
          <a:p>
            <a:r>
              <a:rPr lang="en-US" dirty="0">
                <a:ea typeface="Calibri"/>
                <a:cs typeface="Calibri"/>
              </a:rPr>
              <a:t>Predict the wave conditions and current visible in the camera images, as well  the number and distribution of people on the beach and in the water.</a:t>
            </a:r>
          </a:p>
          <a:p>
            <a:endParaRPr lang="en-CA" dirty="0">
              <a:solidFill>
                <a:schemeClr val="bg1"/>
              </a:solidFill>
              <a:cs typeface="Calibri" panose="020F0502020204030204"/>
            </a:endParaRPr>
          </a:p>
        </p:txBody>
      </p:sp>
      <p:sp>
        <p:nvSpPr>
          <p:cNvPr id="4" name="TextBox 3">
            <a:extLst>
              <a:ext uri="{FF2B5EF4-FFF2-40B4-BE49-F238E27FC236}">
                <a16:creationId xmlns:a16="http://schemas.microsoft.com/office/drawing/2014/main" id="{F2705C14-2CCC-EF6A-8B1D-DDD67EA64E9B}"/>
              </a:ext>
            </a:extLst>
          </p:cNvPr>
          <p:cNvSpPr txBox="1"/>
          <p:nvPr/>
        </p:nvSpPr>
        <p:spPr>
          <a:xfrm>
            <a:off x="3674378" y="0"/>
            <a:ext cx="4211273"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Project </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Summary</a:t>
            </a:r>
            <a:endPar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endParaRPr>
          </a:p>
          <a:p>
            <a:endParaRPr lang="en-CA" dirty="0"/>
          </a:p>
        </p:txBody>
      </p:sp>
    </p:spTree>
    <p:extLst>
      <p:ext uri="{BB962C8B-B14F-4D97-AF65-F5344CB8AC3E}">
        <p14:creationId xmlns:p14="http://schemas.microsoft.com/office/powerpoint/2010/main" val="220573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6DD5AF2-9504-6221-2BCD-FF72CDD592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71531"/>
            <a:ext cx="12192000" cy="5385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0C1489-2BBE-7210-78A0-0054515DE7B7}"/>
              </a:ext>
            </a:extLst>
          </p:cNvPr>
          <p:cNvSpPr txBox="1"/>
          <p:nvPr/>
        </p:nvSpPr>
        <p:spPr>
          <a:xfrm>
            <a:off x="3691155" y="184558"/>
            <a:ext cx="5209564"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High-</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level</a:t>
            </a: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 GANTT Chart</a:t>
            </a:r>
          </a:p>
          <a:p>
            <a:endParaRPr lang="en-CA" dirty="0"/>
          </a:p>
        </p:txBody>
      </p:sp>
    </p:spTree>
    <p:extLst>
      <p:ext uri="{BB962C8B-B14F-4D97-AF65-F5344CB8AC3E}">
        <p14:creationId xmlns:p14="http://schemas.microsoft.com/office/powerpoint/2010/main" val="28325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67982" y="-22884"/>
            <a:ext cx="6699641" cy="1178727"/>
          </a:xfrm>
        </p:spPr>
        <p:txBody>
          <a:bodyPr>
            <a:normAutofit/>
          </a:bodyPr>
          <a:lstStyle/>
          <a:p>
            <a:pPr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Additional activities since last report</a:t>
            </a:r>
          </a:p>
        </p:txBody>
      </p:sp>
      <p:sp>
        <p:nvSpPr>
          <p:cNvPr id="12" name="TextBox 11">
            <a:extLst>
              <a:ext uri="{FF2B5EF4-FFF2-40B4-BE49-F238E27FC236}">
                <a16:creationId xmlns:a16="http://schemas.microsoft.com/office/drawing/2014/main" id="{2A76B0D1-CB9B-FA42-1769-5F50E7A42164}"/>
              </a:ext>
            </a:extLst>
          </p:cNvPr>
          <p:cNvSpPr txBox="1"/>
          <p:nvPr/>
        </p:nvSpPr>
        <p:spPr>
          <a:xfrm>
            <a:off x="549660" y="2677416"/>
            <a:ext cx="5132206"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Work:</a:t>
            </a:r>
            <a:endParaRPr kumimoji="0" lang="fr-FR"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63866" y="3188542"/>
            <a:ext cx="7237839" cy="15771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We were working on Image Classification.</a:t>
            </a: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There are few models to compare accuracy.</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CSRNet</a:t>
            </a:r>
            <a:endParaRPr lang="en-US" sz="14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Faster R-CNN</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DenseNet</a:t>
            </a:r>
            <a:endParaRPr lang="en-US" sz="1400" dirty="0">
              <a:latin typeface="Times New Roman" panose="02020603050405020304" pitchFamily="18" charset="0"/>
              <a:cs typeface="Times New Roman" panose="02020603050405020304" pitchFamily="18" charset="0"/>
            </a:endParaRPr>
          </a:p>
        </p:txBody>
      </p:sp>
      <p:pic>
        <p:nvPicPr>
          <p:cNvPr id="20" name="Graphic 19">
            <a:extLst>
              <a:ext uri="{FF2B5EF4-FFF2-40B4-BE49-F238E27FC236}">
                <a16:creationId xmlns:a16="http://schemas.microsoft.com/office/drawing/2014/main" id="{19657940-EB2F-496D-A53A-A0BFE0BBAE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408" y="2701509"/>
            <a:ext cx="300458" cy="300458"/>
          </a:xfrm>
          <a:prstGeom prst="rect">
            <a:avLst/>
          </a:prstGeom>
        </p:spPr>
      </p:pic>
      <p:sp>
        <p:nvSpPr>
          <p:cNvPr id="10" name="TextBox 9">
            <a:extLst>
              <a:ext uri="{FF2B5EF4-FFF2-40B4-BE49-F238E27FC236}">
                <a16:creationId xmlns:a16="http://schemas.microsoft.com/office/drawing/2014/main" id="{251817EF-23BB-425E-A614-571A265499DC}"/>
              </a:ext>
            </a:extLst>
          </p:cNvPr>
          <p:cNvSpPr txBox="1"/>
          <p:nvPr/>
        </p:nvSpPr>
        <p:spPr>
          <a:xfrm>
            <a:off x="586842" y="1516447"/>
            <a:ext cx="7237839" cy="46467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nSpc>
                <a:spcPct val="150000"/>
              </a:lnSpc>
              <a:defRPr/>
            </a:pPr>
            <a:endParaRPr lang="en-US" sz="7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14" name="Picture 13" descr="Graphical user interface, text, application&#10;&#10;Description automatically generated">
            <a:extLst>
              <a:ext uri="{FF2B5EF4-FFF2-40B4-BE49-F238E27FC236}">
                <a16:creationId xmlns:a16="http://schemas.microsoft.com/office/drawing/2014/main" id="{78A2B20B-8F60-6B01-CAF1-93CDAB77160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4556" y="826074"/>
            <a:ext cx="5226343" cy="2978091"/>
          </a:xfrm>
          <a:prstGeom prst="rect">
            <a:avLst/>
          </a:prstGeom>
        </p:spPr>
      </p:pic>
      <p:sp>
        <p:nvSpPr>
          <p:cNvPr id="15" name="TextBox 14">
            <a:extLst>
              <a:ext uri="{FF2B5EF4-FFF2-40B4-BE49-F238E27FC236}">
                <a16:creationId xmlns:a16="http://schemas.microsoft.com/office/drawing/2014/main" id="{1E6D0B98-F6E2-6C09-C177-7E40BD837AB5}"/>
              </a:ext>
            </a:extLst>
          </p:cNvPr>
          <p:cNvSpPr txBox="1"/>
          <p:nvPr/>
        </p:nvSpPr>
        <p:spPr>
          <a:xfrm>
            <a:off x="310393" y="209725"/>
            <a:ext cx="4253218" cy="369332"/>
          </a:xfrm>
          <a:prstGeom prst="rect">
            <a:avLst/>
          </a:prstGeom>
          <a:noFill/>
        </p:spPr>
        <p:txBody>
          <a:bodyPr wrap="square" rtlCol="0">
            <a:spAutoFit/>
          </a:bodyPr>
          <a:lstStyle/>
          <a:p>
            <a:r>
              <a:rPr lang="en-CA" b="1" dirty="0" err="1"/>
              <a:t>CSRNet</a:t>
            </a:r>
            <a:endParaRPr lang="en-CA" b="1" dirty="0"/>
          </a:p>
        </p:txBody>
      </p:sp>
      <p:pic>
        <p:nvPicPr>
          <p:cNvPr id="20" name="Picture 19" descr="Graphical user interface, text&#10;&#10;Description automatically generated">
            <a:extLst>
              <a:ext uri="{FF2B5EF4-FFF2-40B4-BE49-F238E27FC236}">
                <a16:creationId xmlns:a16="http://schemas.microsoft.com/office/drawing/2014/main" id="{3611F10A-DB34-4A60-7EE9-9B7778984A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8187" y="1190451"/>
            <a:ext cx="5092118" cy="2539013"/>
          </a:xfrm>
          <a:prstGeom prst="rect">
            <a:avLst/>
          </a:prstGeom>
        </p:spPr>
      </p:pic>
      <p:sp>
        <p:nvSpPr>
          <p:cNvPr id="21" name="TextBox 20">
            <a:extLst>
              <a:ext uri="{FF2B5EF4-FFF2-40B4-BE49-F238E27FC236}">
                <a16:creationId xmlns:a16="http://schemas.microsoft.com/office/drawing/2014/main" id="{67C5F28D-E56A-DB2A-5419-34369DE2AA8B}"/>
              </a:ext>
            </a:extLst>
          </p:cNvPr>
          <p:cNvSpPr txBox="1"/>
          <p:nvPr/>
        </p:nvSpPr>
        <p:spPr>
          <a:xfrm>
            <a:off x="7113864" y="293615"/>
            <a:ext cx="1820411" cy="369332"/>
          </a:xfrm>
          <a:prstGeom prst="rect">
            <a:avLst/>
          </a:prstGeom>
          <a:noFill/>
        </p:spPr>
        <p:txBody>
          <a:bodyPr wrap="square" rtlCol="0">
            <a:spAutoFit/>
          </a:bodyPr>
          <a:lstStyle/>
          <a:p>
            <a:r>
              <a:rPr lang="en-CA" b="1" dirty="0" err="1"/>
              <a:t>DenseNet</a:t>
            </a:r>
            <a:endParaRPr lang="en-CA" b="1" dirty="0"/>
          </a:p>
        </p:txBody>
      </p:sp>
    </p:spTree>
    <p:extLst>
      <p:ext uri="{BB962C8B-B14F-4D97-AF65-F5344CB8AC3E}">
        <p14:creationId xmlns:p14="http://schemas.microsoft.com/office/powerpoint/2010/main" val="326113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8" name="Picture 7" descr="Graphical user interface, text&#10;&#10;Description automatically generated">
            <a:extLst>
              <a:ext uri="{FF2B5EF4-FFF2-40B4-BE49-F238E27FC236}">
                <a16:creationId xmlns:a16="http://schemas.microsoft.com/office/drawing/2014/main" id="{FB0371B3-BC42-392F-A997-6B90FEF3002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3593" y="1001227"/>
            <a:ext cx="4950374" cy="2926763"/>
          </a:xfrm>
          <a:prstGeom prst="rect">
            <a:avLst/>
          </a:prstGeom>
        </p:spPr>
      </p:pic>
      <p:sp>
        <p:nvSpPr>
          <p:cNvPr id="10" name="TextBox 9">
            <a:extLst>
              <a:ext uri="{FF2B5EF4-FFF2-40B4-BE49-F238E27FC236}">
                <a16:creationId xmlns:a16="http://schemas.microsoft.com/office/drawing/2014/main" id="{4DBA6894-02BB-F5AD-9D76-A78BEAACC5C4}"/>
              </a:ext>
            </a:extLst>
          </p:cNvPr>
          <p:cNvSpPr txBox="1"/>
          <p:nvPr/>
        </p:nvSpPr>
        <p:spPr>
          <a:xfrm>
            <a:off x="381601" y="250895"/>
            <a:ext cx="3058511" cy="369332"/>
          </a:xfrm>
          <a:prstGeom prst="rect">
            <a:avLst/>
          </a:prstGeom>
          <a:noFill/>
        </p:spPr>
        <p:txBody>
          <a:bodyPr wrap="square" rtlCol="0">
            <a:spAutoFit/>
          </a:bodyPr>
          <a:lstStyle/>
          <a:p>
            <a:r>
              <a:rPr lang="en-CA" dirty="0" err="1">
                <a:latin typeface="Times New Roman" panose="02020603050405020304" pitchFamily="18" charset="0"/>
                <a:cs typeface="Times New Roman" panose="02020603050405020304" pitchFamily="18" charset="0"/>
              </a:rPr>
              <a:t>DenseNet</a:t>
            </a:r>
            <a:r>
              <a:rPr lang="en-CA" dirty="0">
                <a:latin typeface="Times New Roman" panose="02020603050405020304" pitchFamily="18" charset="0"/>
                <a:cs typeface="Times New Roman" panose="02020603050405020304" pitchFamily="18" charset="0"/>
              </a:rPr>
              <a:t> with 50 epoch</a:t>
            </a:r>
          </a:p>
        </p:txBody>
      </p:sp>
      <p:pic>
        <p:nvPicPr>
          <p:cNvPr id="3" name="Picture 2" descr="Graphical user interface, text&#10;&#10;Description automatically generated">
            <a:extLst>
              <a:ext uri="{FF2B5EF4-FFF2-40B4-BE49-F238E27FC236}">
                <a16:creationId xmlns:a16="http://schemas.microsoft.com/office/drawing/2014/main" id="{B3F19207-174F-2A83-AD3B-AF5E423CF0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16476" y="951448"/>
            <a:ext cx="6596544" cy="3035191"/>
          </a:xfrm>
          <a:prstGeom prst="rect">
            <a:avLst/>
          </a:prstGeom>
        </p:spPr>
      </p:pic>
      <p:sp>
        <p:nvSpPr>
          <p:cNvPr id="4" name="TextBox 3">
            <a:extLst>
              <a:ext uri="{FF2B5EF4-FFF2-40B4-BE49-F238E27FC236}">
                <a16:creationId xmlns:a16="http://schemas.microsoft.com/office/drawing/2014/main" id="{942B8B31-C65E-3F94-504B-7429A923974E}"/>
              </a:ext>
            </a:extLst>
          </p:cNvPr>
          <p:cNvSpPr txBox="1"/>
          <p:nvPr/>
        </p:nvSpPr>
        <p:spPr>
          <a:xfrm>
            <a:off x="6182686" y="125835"/>
            <a:ext cx="2256639" cy="369332"/>
          </a:xfrm>
          <a:prstGeom prst="rect">
            <a:avLst/>
          </a:prstGeom>
          <a:noFill/>
        </p:spPr>
        <p:txBody>
          <a:bodyPr wrap="square" rtlCol="0">
            <a:spAutoFit/>
          </a:bodyPr>
          <a:lstStyle/>
          <a:p>
            <a:r>
              <a:rPr lang="en-CA" dirty="0"/>
              <a:t>Faster RCNN</a:t>
            </a:r>
          </a:p>
        </p:txBody>
      </p:sp>
    </p:spTree>
    <p:extLst>
      <p:ext uri="{BB962C8B-B14F-4D97-AF65-F5344CB8AC3E}">
        <p14:creationId xmlns:p14="http://schemas.microsoft.com/office/powerpoint/2010/main" val="170413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lstStyle/>
          <a:p>
            <a:r>
              <a:rPr lang="en-US" dirty="0"/>
              <a:t>Image classification</a:t>
            </a:r>
            <a:br>
              <a:rPr lang="en-US" dirty="0"/>
            </a:br>
            <a:endParaRPr lang="en-CN"/>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77500" lnSpcReduction="20000"/>
          </a:bodyPr>
          <a:lstStyle/>
          <a:p>
            <a:r>
              <a:rPr lang="en-US"/>
              <a:t>Main purpose of Image classification is for crowd density and camera angle.</a:t>
            </a:r>
          </a:p>
          <a:p>
            <a:r>
              <a:rPr lang="en-US"/>
              <a:t>Some of the models that work best for crowd density are:</a:t>
            </a:r>
          </a:p>
          <a:p>
            <a:pPr lvl="1"/>
            <a:r>
              <a:rPr lang="en-US" err="1"/>
              <a:t>CSRNet</a:t>
            </a:r>
            <a:r>
              <a:rPr lang="en-US"/>
              <a:t>.</a:t>
            </a:r>
          </a:p>
          <a:p>
            <a:pPr lvl="1"/>
            <a:r>
              <a:rPr lang="en-US" err="1"/>
              <a:t>DenseNet</a:t>
            </a:r>
            <a:r>
              <a:rPr lang="en-US"/>
              <a:t>.</a:t>
            </a:r>
          </a:p>
          <a:p>
            <a:pPr lvl="1"/>
            <a:r>
              <a:rPr lang="en-US"/>
              <a:t>R-CNN.</a:t>
            </a:r>
          </a:p>
          <a:p>
            <a:r>
              <a:rPr lang="en-US"/>
              <a:t>All these algorithms work in different situations same as for crowd counting.</a:t>
            </a:r>
          </a:p>
          <a:p>
            <a:r>
              <a:rPr lang="en-US" err="1"/>
              <a:t>CSRNet</a:t>
            </a:r>
            <a:r>
              <a:rPr lang="en-US"/>
              <a:t> is the short form of Convolution Neural network that uses feature extraction for crowd density classification.</a:t>
            </a:r>
          </a:p>
          <a:p>
            <a:r>
              <a:rPr lang="en-US" err="1"/>
              <a:t>DenseNet</a:t>
            </a:r>
            <a:r>
              <a:rPr lang="en-US"/>
              <a:t> is specialized for image classification tasks.</a:t>
            </a:r>
          </a:p>
          <a:p>
            <a:r>
              <a:rPr lang="en-US"/>
              <a:t>R-CNN Region-Based Convolution Neural Network, the major benefit of which can be classified based on region segmentation. </a:t>
            </a:r>
          </a:p>
          <a:p>
            <a:r>
              <a:rPr lang="en-US"/>
              <a:t>All these models are trained on the dataset for this specific project to classify the images.</a:t>
            </a:r>
          </a:p>
          <a:p>
            <a:r>
              <a:rPr lang="en-US"/>
              <a:t>The classification, for now, is done in 3 classes.</a:t>
            </a:r>
          </a:p>
          <a:p>
            <a:r>
              <a:rPr lang="en-US"/>
              <a:t>One, in which people can be identified clearly.</a:t>
            </a:r>
          </a:p>
          <a:p>
            <a:r>
              <a:rPr lang="en-US"/>
              <a:t>Second, in which the images are not too crowded or the camera distance is not so far.</a:t>
            </a:r>
          </a:p>
          <a:p>
            <a:r>
              <a:rPr lang="en-US"/>
              <a:t>Third, in which images are more crowded and the distance is far (forming a cluster).</a:t>
            </a:r>
          </a:p>
          <a:p>
            <a:endParaRPr lang="en-CN"/>
          </a:p>
        </p:txBody>
      </p:sp>
    </p:spTree>
    <p:extLst>
      <p:ext uri="{BB962C8B-B14F-4D97-AF65-F5344CB8AC3E}">
        <p14:creationId xmlns:p14="http://schemas.microsoft.com/office/powerpoint/2010/main" val="12839451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{DCCE44BE-1400-5446-9BCD-512505C60422}tf10001058</Template>
  <TotalTime>11315</TotalTime>
  <Words>1164</Words>
  <Application>Microsoft Macintosh PowerPoint</Application>
  <PresentationFormat>Widescreen</PresentationFormat>
  <Paragraphs>135</Paragraphs>
  <Slides>35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Arial,Sans-Serif</vt:lpstr>
      <vt:lpstr>Times New RomanT</vt:lpstr>
      <vt:lpstr>Apple Braille</vt:lpstr>
      <vt:lpstr>Arial</vt:lpstr>
      <vt:lpstr>Calibri</vt:lpstr>
      <vt:lpstr>Calibri Light</vt:lpstr>
      <vt:lpstr>Helvetica Neue</vt:lpstr>
      <vt:lpstr>Helvetica Neue Fin</vt:lpstr>
      <vt:lpstr>Palanquin</vt:lpstr>
      <vt:lpstr>Segoe UI</vt:lpstr>
      <vt:lpstr>Times New Roman</vt:lpstr>
      <vt:lpstr>Tw Cen MT</vt:lpstr>
      <vt:lpstr>Celestial</vt:lpstr>
      <vt:lpstr>PowerPoint Presentation</vt:lpstr>
      <vt:lpstr>PowerPoint Presentation</vt:lpstr>
      <vt:lpstr>PowerPoint Presentation</vt:lpstr>
      <vt:lpstr>PowerPoint Presentation</vt:lpstr>
      <vt:lpstr>PowerPoint Presentation</vt:lpstr>
      <vt:lpstr>Additional activities since last report</vt:lpstr>
      <vt:lpstr>Model Comparision</vt:lpstr>
      <vt:lpstr>Model Comparision</vt:lpstr>
      <vt:lpstr>Image classification </vt:lpstr>
      <vt:lpstr>Image Classification -- results </vt:lpstr>
      <vt:lpstr>Image Classification -- result </vt:lpstr>
      <vt:lpstr>ComplexitY</vt:lpstr>
      <vt:lpstr>Latest architecture of our project</vt:lpstr>
      <vt:lpstr>Pipeline of deployment</vt:lpstr>
      <vt:lpstr>Standard developing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lastModifiedBy>chen francis</cp:lastModifiedBy>
  <cp:revision>96</cp:revision>
  <dcterms:created xsi:type="dcterms:W3CDTF">2023-02-01T02:15:55Z</dcterms:created>
  <dcterms:modified xsi:type="dcterms:W3CDTF">2023-03-22T03:37:28Z</dcterms:modified>
</cp:coreProperties>
</file>